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3" r:id="rId48"/>
    <p:sldId id="304"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9C2306-E87D-4E7B-884C-8D6FF8028291}" type="datetimeFigureOut">
              <a:rPr lang="en-IN" smtClean="0"/>
              <a:t>03-12-2021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D668987-53E4-456C-B6D9-54DAD3B22E63}" type="slidenum">
              <a:rPr lang="en-IN" smtClean="0"/>
              <a:t>‹#›</a:t>
            </a:fld>
            <a:endParaRPr lang="en-IN"/>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9C2306-E87D-4E7B-884C-8D6FF8028291}" type="datetimeFigureOut">
              <a:rPr lang="en-IN" smtClean="0"/>
              <a:t>03-12-2021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D668987-53E4-456C-B6D9-54DAD3B22E63}"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a:t>Click to edit Master title style</a:t>
            </a:r>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79C2306-E87D-4E7B-884C-8D6FF8028291}" type="datetimeFigureOut">
              <a:rPr lang="en-IN" smtClean="0"/>
              <a:t>03-12-2021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D668987-53E4-456C-B6D9-54DAD3B22E63}"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A79C2306-E87D-4E7B-884C-8D6FF8028291}" type="datetimeFigureOut">
              <a:rPr lang="en-IN" smtClean="0"/>
              <a:t>03-12-2021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D668987-53E4-456C-B6D9-54DAD3B22E63}" type="slidenum">
              <a:rPr lang="en-IN" smtClean="0"/>
              <a:t>‹#›</a:t>
            </a:fld>
            <a:endParaRPr lang="en-IN"/>
          </a:p>
        </p:txBody>
      </p:sp>
      <p:sp>
        <p:nvSpPr>
          <p:cNvPr id="8" name="Title 7"/>
          <p:cNvSpPr>
            <a:spLocks noGrp="1"/>
          </p:cNvSpPr>
          <p:nvPr>
            <p:ph type="title"/>
          </p:nvPr>
        </p:nvSpPr>
        <p:spPr/>
        <p:txBody>
          <a:bodyPr/>
          <a:lstStyle/>
          <a:p>
            <a:r>
              <a:rPr lang="en-US"/>
              <a:t>Click to edit Master title style</a:t>
            </a:r>
          </a:p>
        </p:txBody>
      </p:sp>
      <p:sp>
        <p:nvSpPr>
          <p:cNvPr id="10" name="Content Placeholder 9"/>
          <p:cNvSpPr>
            <a:spLocks noGrp="1"/>
          </p:cNvSpPr>
          <p:nvPr>
            <p:ph sz="quarter" idx="13"/>
          </p:nvPr>
        </p:nvSpPr>
        <p:spPr>
          <a:xfrm>
            <a:off x="1143000" y="731520"/>
            <a:ext cx="6400800"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9C2306-E87D-4E7B-884C-8D6FF8028291}" type="datetimeFigureOut">
              <a:rPr lang="en-IN" smtClean="0"/>
              <a:t>03-12-2021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ED668987-53E4-456C-B6D9-54DAD3B22E63}"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A79C2306-E87D-4E7B-884C-8D6FF8028291}" type="datetimeFigureOut">
              <a:rPr lang="en-IN" smtClean="0"/>
              <a:t>03-12-2021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D668987-53E4-456C-B6D9-54DAD3B22E63}" type="slidenum">
              <a:rPr lang="en-IN" smtClean="0"/>
              <a:t>‹#›</a:t>
            </a:fld>
            <a:endParaRPr lang="en-IN"/>
          </a:p>
        </p:txBody>
      </p:sp>
      <p:sp>
        <p:nvSpPr>
          <p:cNvPr id="8" name="Title 7"/>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3"/>
          </p:nvPr>
        </p:nvSpPr>
        <p:spPr>
          <a:xfrm>
            <a:off x="1142999" y="731519"/>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731520"/>
            <a:ext cx="3346704" cy="34747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79C2306-E87D-4E7B-884C-8D6FF8028291}" type="datetimeFigureOut">
              <a:rPr lang="en-IN" smtClean="0"/>
              <a:t>03-12-2021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ED668987-53E4-456C-B6D9-54DAD3B22E63}" type="slidenum">
              <a:rPr lang="en-IN" smtClean="0"/>
              <a:t>‹#›</a:t>
            </a:fld>
            <a:endParaRPr lang="en-IN"/>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79C2306-E87D-4E7B-884C-8D6FF8028291}" type="datetimeFigureOut">
              <a:rPr lang="en-IN" smtClean="0"/>
              <a:t>03-12-2021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ED668987-53E4-456C-B6D9-54DAD3B22E63}"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C2306-E87D-4E7B-884C-8D6FF8028291}" type="datetimeFigureOut">
              <a:rPr lang="en-IN" smtClean="0"/>
              <a:t>03-12-2021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ED668987-53E4-456C-B6D9-54DAD3B22E63}"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9C2306-E87D-4E7B-884C-8D6FF8028291}" type="datetimeFigureOut">
              <a:rPr lang="en-IN" smtClean="0"/>
              <a:t>03-12-2021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D668987-53E4-456C-B6D9-54DAD3B22E63}"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79C2306-E87D-4E7B-884C-8D6FF8028291}" type="datetimeFigureOut">
              <a:rPr lang="en-IN" smtClean="0"/>
              <a:t>03-12-2021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ED668987-53E4-456C-B6D9-54DAD3B22E63}" type="slidenum">
              <a:rPr lang="en-IN" smtClean="0"/>
              <a:t>‹#›</a:t>
            </a:fld>
            <a:endParaRPr lang="en-IN"/>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A79C2306-E87D-4E7B-884C-8D6FF8028291}" type="datetimeFigureOut">
              <a:rPr lang="en-IN" smtClean="0"/>
              <a:t>03-12-2021</a:t>
            </a:fld>
            <a:endParaRPr lang="en-IN"/>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I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ED668987-53E4-456C-B6D9-54DAD3B22E63}"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beginnersbook.com/2013/03/multithreading-in-java/" TargetMode="External"/><Relationship Id="rId2" Type="http://schemas.openxmlformats.org/officeDocument/2006/relationships/hyperlink" Target="https://beginnersbook.com/2013/05/java-multiple-inheritanc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w3schools.com/java/java_interface.asp"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s://www.javatpoint.com/java-constructor"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w3schools.com/cs/default.asp" TargetMode="External"/><Relationship Id="rId2" Type="http://schemas.openxmlformats.org/officeDocument/2006/relationships/hyperlink" Target="https://www.w3schools.com/cpp/default.asp"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188640"/>
            <a:ext cx="7776864" cy="5976664"/>
          </a:xfrm>
        </p:spPr>
        <p:txBody>
          <a:bodyPr>
            <a:normAutofit/>
          </a:bodyPr>
          <a:lstStyle/>
          <a:p>
            <a:endParaRPr lang="en-US" sz="4800" dirty="0">
              <a:latin typeface="Times New Roman" pitchFamily="18" charset="0"/>
              <a:cs typeface="Times New Roman" pitchFamily="18" charset="0"/>
            </a:endParaRPr>
          </a:p>
          <a:p>
            <a:r>
              <a:rPr lang="en-US" sz="4800" b="1" dirty="0">
                <a:solidFill>
                  <a:schemeClr val="tx1"/>
                </a:solidFill>
                <a:latin typeface="Times New Roman" pitchFamily="18" charset="0"/>
                <a:cs typeface="Times New Roman" pitchFamily="18" charset="0"/>
              </a:rPr>
              <a:t>Essential of Technology</a:t>
            </a:r>
          </a:p>
          <a:p>
            <a:endParaRPr lang="en-US" sz="4800" dirty="0">
              <a:solidFill>
                <a:schemeClr val="tx1"/>
              </a:solidFill>
              <a:latin typeface="Times New Roman" pitchFamily="18" charset="0"/>
              <a:cs typeface="Times New Roman" pitchFamily="18" charset="0"/>
            </a:endParaRPr>
          </a:p>
          <a:p>
            <a:endParaRPr lang="en-US" dirty="0">
              <a:solidFill>
                <a:schemeClr val="tx1"/>
              </a:solidFill>
            </a:endParaRPr>
          </a:p>
          <a:p>
            <a:endParaRPr lang="en-US" dirty="0">
              <a:solidFill>
                <a:schemeClr val="tx1"/>
              </a:solidFill>
            </a:endParaRPr>
          </a:p>
          <a:p>
            <a:r>
              <a:rPr lang="en-US" b="1" dirty="0" err="1">
                <a:solidFill>
                  <a:schemeClr val="tx1"/>
                </a:solidFill>
              </a:rPr>
              <a:t>Ved</a:t>
            </a:r>
            <a:r>
              <a:rPr lang="en-US" b="1" dirty="0">
                <a:solidFill>
                  <a:schemeClr val="tx1"/>
                </a:solidFill>
              </a:rPr>
              <a:t> </a:t>
            </a:r>
            <a:r>
              <a:rPr lang="en-US" b="1" dirty="0" err="1">
                <a:solidFill>
                  <a:schemeClr val="tx1"/>
                </a:solidFill>
              </a:rPr>
              <a:t>Parkash</a:t>
            </a:r>
            <a:endParaRPr lang="en-US" b="1" dirty="0">
              <a:solidFill>
                <a:schemeClr val="tx1"/>
              </a:solidFill>
            </a:endParaRPr>
          </a:p>
          <a:p>
            <a:r>
              <a:rPr lang="en-US" b="1" dirty="0">
                <a:solidFill>
                  <a:schemeClr val="tx1"/>
                </a:solidFill>
              </a:rPr>
              <a:t>Associate Professor, CSE Department</a:t>
            </a:r>
            <a:endParaRPr lang="en-IN" b="1" dirty="0">
              <a:solidFill>
                <a:schemeClr val="tx1"/>
              </a:solidFill>
            </a:endParaRPr>
          </a:p>
        </p:txBody>
      </p:sp>
    </p:spTree>
    <p:extLst>
      <p:ext uri="{BB962C8B-B14F-4D97-AF65-F5344CB8AC3E}">
        <p14:creationId xmlns:p14="http://schemas.microsoft.com/office/powerpoint/2010/main" val="3835637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60648"/>
            <a:ext cx="8229600" cy="6192688"/>
          </a:xfrm>
        </p:spPr>
        <p:txBody>
          <a:bodyPr>
            <a:normAutofit fontScale="77500" lnSpcReduction="20000"/>
          </a:bodyPr>
          <a:lstStyle/>
          <a:p>
            <a:pPr algn="just"/>
            <a:r>
              <a:rPr lang="en-US" b="1" dirty="0"/>
              <a:t>Simple</a:t>
            </a:r>
          </a:p>
          <a:p>
            <a:pPr marL="0" indent="0" algn="just">
              <a:buNone/>
            </a:pPr>
            <a:r>
              <a:rPr lang="en-US" dirty="0"/>
              <a:t>Java is considered as one of simple language because it does not have complex features like Operator overloading, </a:t>
            </a:r>
            <a:r>
              <a:rPr lang="en-US" b="1" dirty="0">
                <a:hlinkClick r:id="rId2"/>
              </a:rPr>
              <a:t>Multiple inheritance</a:t>
            </a:r>
            <a:r>
              <a:rPr lang="en-US" dirty="0"/>
              <a:t>, pointers and Explicit memory allocation.</a:t>
            </a:r>
          </a:p>
          <a:p>
            <a:pPr algn="just"/>
            <a:r>
              <a:rPr lang="en-US" b="1" dirty="0"/>
              <a:t>Robust Language</a:t>
            </a:r>
          </a:p>
          <a:p>
            <a:pPr marL="0" indent="0" algn="just">
              <a:buNone/>
            </a:pPr>
            <a:r>
              <a:rPr lang="en-US" dirty="0"/>
              <a:t>Robust means reliable. Java programming language is developed in a way that puts a lot of emphasis on early checking for possible errors, that’s why java compiler is able to detect errors that are not easy to detect in other programming languages. The main features of java that makes it robust are garbage collection, Exception Handling and memory allocation.</a:t>
            </a:r>
          </a:p>
          <a:p>
            <a:pPr algn="just"/>
            <a:r>
              <a:rPr lang="en-US" b="1" dirty="0"/>
              <a:t>Secure</a:t>
            </a:r>
          </a:p>
          <a:p>
            <a:pPr marL="0" indent="0" algn="just">
              <a:buNone/>
            </a:pPr>
            <a:r>
              <a:rPr lang="en-US" dirty="0"/>
              <a:t>We don’t have pointers and we cannot access out of bound arrays (you get </a:t>
            </a:r>
            <a:r>
              <a:rPr lang="en-US" dirty="0" err="1"/>
              <a:t>ArrayIndexOutOfBoundsException</a:t>
            </a:r>
            <a:r>
              <a:rPr lang="en-US" dirty="0"/>
              <a:t> if you try to do so) in java. That’s why several security flaws like stack corruption or buffer overflow is impossible to exploit in Java.</a:t>
            </a:r>
          </a:p>
          <a:p>
            <a:pPr algn="just"/>
            <a:r>
              <a:rPr lang="en-US" b="1" dirty="0"/>
              <a:t>Multithreading</a:t>
            </a:r>
          </a:p>
          <a:p>
            <a:pPr marL="0" indent="0" algn="just">
              <a:buNone/>
            </a:pPr>
            <a:r>
              <a:rPr lang="en-US" dirty="0"/>
              <a:t>Java supports </a:t>
            </a:r>
            <a:r>
              <a:rPr lang="en-US" b="1" dirty="0">
                <a:hlinkClick r:id="rId3" tooltip="Multithreading in java with examples"/>
              </a:rPr>
              <a:t>multithreading</a:t>
            </a:r>
            <a:r>
              <a:rPr lang="en-US" dirty="0"/>
              <a:t>. Multithreading is a Java feature that allows concurrent execution of two or more parts of a program for maximum </a:t>
            </a:r>
            <a:r>
              <a:rPr lang="en-US" dirty="0" err="1"/>
              <a:t>utilisation</a:t>
            </a:r>
            <a:r>
              <a:rPr lang="en-US" dirty="0"/>
              <a:t> of CPU.</a:t>
            </a:r>
          </a:p>
          <a:p>
            <a:pPr algn="just"/>
            <a:r>
              <a:rPr lang="en-US" b="1" dirty="0"/>
              <a:t>Portable</a:t>
            </a:r>
          </a:p>
          <a:p>
            <a:pPr marL="0" indent="0" algn="just">
              <a:buNone/>
            </a:pPr>
            <a:r>
              <a:rPr lang="en-US" dirty="0"/>
              <a:t>As discussed above, java code that is written on one machine can run on another machine. The platform independent byte code can be carried to any platform for execution that makes java code portable.</a:t>
            </a:r>
          </a:p>
          <a:p>
            <a:endParaRPr lang="en-IN" dirty="0"/>
          </a:p>
        </p:txBody>
      </p:sp>
    </p:spTree>
    <p:extLst>
      <p:ext uri="{BB962C8B-B14F-4D97-AF65-F5344CB8AC3E}">
        <p14:creationId xmlns:p14="http://schemas.microsoft.com/office/powerpoint/2010/main" val="36597219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332656"/>
            <a:ext cx="8208912" cy="6048672"/>
          </a:xfrm>
        </p:spPr>
        <p:txBody>
          <a:bodyPr>
            <a:normAutofit lnSpcReduction="10000"/>
          </a:bodyPr>
          <a:lstStyle/>
          <a:p>
            <a:r>
              <a:rPr lang="en-US" b="1" dirty="0"/>
              <a:t>Object-Oriented Programming</a:t>
            </a:r>
          </a:p>
          <a:p>
            <a:pPr marL="45720" indent="0" algn="just">
              <a:buNone/>
            </a:pPr>
            <a:r>
              <a:rPr lang="en-US" dirty="0"/>
              <a:t>Object-oriented programming (OOP) is a programming paradigm based upon objects (having both data and methods) that aims to incorporate the advantages of modularity and reusability. Objects, which are usually instances of classes, are used to interact with one another to design applications and computer programs. The data of an object can be accessed only by the methods associated with that object. However methods of one object can accessed the methods of other objects.</a:t>
            </a:r>
          </a:p>
          <a:p>
            <a:pPr marL="45720" indent="0">
              <a:buNone/>
            </a:pPr>
            <a:r>
              <a:rPr lang="en-US" dirty="0"/>
              <a:t>The important features of object–oriented programming are −</a:t>
            </a:r>
          </a:p>
          <a:p>
            <a:r>
              <a:rPr lang="en-US" dirty="0"/>
              <a:t>Bottom–up approach in program design</a:t>
            </a:r>
          </a:p>
          <a:p>
            <a:r>
              <a:rPr lang="en-US" dirty="0"/>
              <a:t>Programs organized around objects, grouped in classes</a:t>
            </a:r>
          </a:p>
          <a:p>
            <a:r>
              <a:rPr lang="en-US" dirty="0"/>
              <a:t>Focus on data with methods to operate upon object’s data</a:t>
            </a:r>
          </a:p>
          <a:p>
            <a:r>
              <a:rPr lang="en-US" dirty="0"/>
              <a:t>Interaction between objects through functions</a:t>
            </a:r>
          </a:p>
          <a:p>
            <a:r>
              <a:rPr lang="en-US" dirty="0"/>
              <a:t>Reusability of design through creation of new classes by adding features to existing classes</a:t>
            </a:r>
          </a:p>
          <a:p>
            <a:endParaRPr lang="en-IN" dirty="0"/>
          </a:p>
        </p:txBody>
      </p:sp>
    </p:spTree>
    <p:extLst>
      <p:ext uri="{BB962C8B-B14F-4D97-AF65-F5344CB8AC3E}">
        <p14:creationId xmlns:p14="http://schemas.microsoft.com/office/powerpoint/2010/main" val="218362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7544" y="332656"/>
            <a:ext cx="7992888" cy="5832648"/>
          </a:xfrm>
        </p:spPr>
        <p:txBody>
          <a:bodyPr/>
          <a:lstStyle/>
          <a:p>
            <a:r>
              <a:rPr lang="en-US" b="1" dirty="0"/>
              <a:t>Top-Down Approach</a:t>
            </a:r>
          </a:p>
          <a:p>
            <a:pPr marL="45720" indent="0">
              <a:buNone/>
            </a:pPr>
            <a:endParaRPr lang="en-US" b="1" dirty="0"/>
          </a:p>
          <a:p>
            <a:pPr marL="45720" indent="0" algn="just">
              <a:buNone/>
            </a:pPr>
            <a:r>
              <a:rPr lang="en-US" dirty="0"/>
              <a:t>The basic idea in top-down approach is to break a complex algorithm or a problem into smaller segments called modules, this process is also called as </a:t>
            </a:r>
            <a:r>
              <a:rPr lang="en-US" i="1" dirty="0"/>
              <a:t>modularization. </a:t>
            </a:r>
            <a:r>
              <a:rPr lang="en-US" dirty="0"/>
              <a:t>The modules are further decomposed until there is no space left for breaking the modules without hampering the originality. The uniqueness of the problem must be retained and preserved. The decomposition of the modules is restricted after achieving a certain level of modularity. The top-down way of solving a program is step-by-step process of breaking down the problem into chunks for </a:t>
            </a:r>
            <a:r>
              <a:rPr lang="en-US" dirty="0" err="1"/>
              <a:t>organising</a:t>
            </a:r>
            <a:r>
              <a:rPr lang="en-US" dirty="0"/>
              <a:t> and solving the sole problem. </a:t>
            </a:r>
            <a:r>
              <a:rPr lang="en-US" b="1" dirty="0"/>
              <a:t>The C- programming language uses the top-down approach of solving a problem in which the flow of control is in the downward direction.</a:t>
            </a:r>
          </a:p>
          <a:p>
            <a:endParaRPr lang="en-IN" dirty="0"/>
          </a:p>
        </p:txBody>
      </p:sp>
    </p:spTree>
    <p:extLst>
      <p:ext uri="{BB962C8B-B14F-4D97-AF65-F5344CB8AC3E}">
        <p14:creationId xmlns:p14="http://schemas.microsoft.com/office/powerpoint/2010/main" val="800493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467544" y="116632"/>
            <a:ext cx="7776864" cy="6264695"/>
          </a:xfrm>
        </p:spPr>
        <p:txBody>
          <a:bodyPr/>
          <a:lstStyle/>
          <a:p>
            <a:r>
              <a:rPr lang="en-US" b="1" dirty="0"/>
              <a:t>Bottom-Up Approach</a:t>
            </a:r>
          </a:p>
          <a:p>
            <a:endParaRPr lang="en-US" b="1" dirty="0"/>
          </a:p>
          <a:p>
            <a:pPr algn="just"/>
            <a:r>
              <a:rPr lang="en-US" dirty="0"/>
              <a:t>As the name suggests, this method of solving a problem works exactly opposite of how the top-down approach works. In this approach we start working from the most basic level of problem solving and moving up in conjugation of several parts of the solution to achieve required results. The most fundamental units, modules and sub-modules are designed and solved individually, these units are then integrated together to get a more concrete base to problem solving.</a:t>
            </a:r>
          </a:p>
          <a:p>
            <a:endParaRPr lang="en-IN" dirty="0"/>
          </a:p>
        </p:txBody>
      </p:sp>
    </p:spTree>
    <p:extLst>
      <p:ext uri="{BB962C8B-B14F-4D97-AF65-F5344CB8AC3E}">
        <p14:creationId xmlns:p14="http://schemas.microsoft.com/office/powerpoint/2010/main" val="20966800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quarter" idx="13"/>
            <p:extLst>
              <p:ext uri="{D42A27DB-BD31-4B8C-83A1-F6EECF244321}">
                <p14:modId xmlns:p14="http://schemas.microsoft.com/office/powerpoint/2010/main" val="539303647"/>
              </p:ext>
            </p:extLst>
          </p:nvPr>
        </p:nvGraphicFramePr>
        <p:xfrm>
          <a:off x="611560" y="332740"/>
          <a:ext cx="7488831" cy="6120595"/>
        </p:xfrm>
        <a:graphic>
          <a:graphicData uri="http://schemas.openxmlformats.org/drawingml/2006/table">
            <a:tbl>
              <a:tblPr/>
              <a:tblGrid>
                <a:gridCol w="3996442">
                  <a:extLst>
                    <a:ext uri="{9D8B030D-6E8A-4147-A177-3AD203B41FA5}">
                      <a16:colId xmlns:a16="http://schemas.microsoft.com/office/drawing/2014/main" val="20000"/>
                    </a:ext>
                  </a:extLst>
                </a:gridCol>
                <a:gridCol w="3492389">
                  <a:extLst>
                    <a:ext uri="{9D8B030D-6E8A-4147-A177-3AD203B41FA5}">
                      <a16:colId xmlns:a16="http://schemas.microsoft.com/office/drawing/2014/main" val="20001"/>
                    </a:ext>
                  </a:extLst>
                </a:gridCol>
              </a:tblGrid>
              <a:tr h="226737">
                <a:tc>
                  <a:txBody>
                    <a:bodyPr/>
                    <a:lstStyle/>
                    <a:p>
                      <a:pPr algn="ctr"/>
                      <a:r>
                        <a:rPr lang="en-IN" sz="1400" b="1" dirty="0"/>
                        <a:t>Top-down Approach</a:t>
                      </a:r>
                    </a:p>
                  </a:txBody>
                  <a:tcPr marL="0" marR="0" marT="0" marB="0">
                    <a:lnL>
                      <a:noFill/>
                    </a:lnL>
                    <a:lnR>
                      <a:noFill/>
                    </a:lnR>
                    <a:lnT>
                      <a:noFill/>
                    </a:lnT>
                    <a:lnB>
                      <a:noFill/>
                    </a:lnB>
                  </a:tcPr>
                </a:tc>
                <a:tc>
                  <a:txBody>
                    <a:bodyPr/>
                    <a:lstStyle/>
                    <a:p>
                      <a:pPr algn="ctr"/>
                      <a:r>
                        <a:rPr lang="en-IN" sz="1400" b="1"/>
                        <a:t>Bottom-up Approach</a:t>
                      </a:r>
                    </a:p>
                  </a:txBody>
                  <a:tcPr marL="0" marR="0" marT="0" marB="0">
                    <a:lnL>
                      <a:noFill/>
                    </a:lnL>
                    <a:lnR>
                      <a:noFill/>
                    </a:lnR>
                    <a:lnT>
                      <a:noFill/>
                    </a:lnT>
                    <a:lnB>
                      <a:noFill/>
                    </a:lnB>
                  </a:tcPr>
                </a:tc>
                <a:extLst>
                  <a:ext uri="{0D108BD9-81ED-4DB2-BD59-A6C34878D82A}">
                    <a16:rowId xmlns:a16="http://schemas.microsoft.com/office/drawing/2014/main" val="10000"/>
                  </a:ext>
                </a:extLst>
              </a:tr>
              <a:tr h="1813495">
                <a:tc>
                  <a:txBody>
                    <a:bodyPr/>
                    <a:lstStyle/>
                    <a:p>
                      <a:r>
                        <a:rPr lang="en-US" sz="1400" dirty="0"/>
                        <a:t>A top-down approach is essentially the breaking down of a program to gain insight into its compositional small program (or module) in a reverse engineering fashion.</a:t>
                      </a:r>
                    </a:p>
                  </a:txBody>
                  <a:tcPr marL="0" marR="0" marT="0" marB="0">
                    <a:lnL>
                      <a:noFill/>
                    </a:lnL>
                    <a:lnR>
                      <a:noFill/>
                    </a:lnR>
                    <a:lnT>
                      <a:noFill/>
                    </a:lnT>
                    <a:lnB>
                      <a:noFill/>
                    </a:lnB>
                  </a:tcPr>
                </a:tc>
                <a:tc>
                  <a:txBody>
                    <a:bodyPr/>
                    <a:lstStyle/>
                    <a:p>
                      <a:r>
                        <a:rPr lang="en-US" sz="1400"/>
                        <a:t>A bottom-up approach is the piecing together of module (or small program) to give rise to more complex program, thus making the original modules of the emergent program.</a:t>
                      </a:r>
                    </a:p>
                  </a:txBody>
                  <a:tcPr marL="0" marR="0" marT="0" marB="0">
                    <a:lnL>
                      <a:noFill/>
                    </a:lnL>
                    <a:lnR>
                      <a:noFill/>
                    </a:lnR>
                    <a:lnT>
                      <a:noFill/>
                    </a:lnT>
                    <a:lnB>
                      <a:noFill/>
                    </a:lnB>
                  </a:tcPr>
                </a:tc>
                <a:extLst>
                  <a:ext uri="{0D108BD9-81ED-4DB2-BD59-A6C34878D82A}">
                    <a16:rowId xmlns:a16="http://schemas.microsoft.com/office/drawing/2014/main" val="10001"/>
                  </a:ext>
                </a:extLst>
              </a:tr>
              <a:tr h="1360121">
                <a:tc>
                  <a:txBody>
                    <a:bodyPr/>
                    <a:lstStyle/>
                    <a:p>
                      <a:r>
                        <a:rPr lang="en-US" sz="1400" dirty="0"/>
                        <a:t>Structure / procedure oriented programming languages like C programming language follows top-down approach.</a:t>
                      </a:r>
                    </a:p>
                  </a:txBody>
                  <a:tcPr marL="0" marR="0" marT="0" marB="0">
                    <a:lnL>
                      <a:noFill/>
                    </a:lnL>
                    <a:lnR>
                      <a:noFill/>
                    </a:lnR>
                    <a:lnT>
                      <a:noFill/>
                    </a:lnT>
                    <a:lnB>
                      <a:noFill/>
                    </a:lnB>
                  </a:tcPr>
                </a:tc>
                <a:tc>
                  <a:txBody>
                    <a:bodyPr/>
                    <a:lstStyle/>
                    <a:p>
                      <a:r>
                        <a:rPr lang="en-US" sz="1400"/>
                        <a:t>Object oriented programming languages like C++ and JAVA programming language follows bottom-up approach.</a:t>
                      </a:r>
                    </a:p>
                  </a:txBody>
                  <a:tcPr marL="0" marR="0" marT="0" marB="0">
                    <a:lnL>
                      <a:noFill/>
                    </a:lnL>
                    <a:lnR>
                      <a:noFill/>
                    </a:lnR>
                    <a:lnT>
                      <a:noFill/>
                    </a:lnT>
                    <a:lnB>
                      <a:noFill/>
                    </a:lnB>
                  </a:tcPr>
                </a:tc>
                <a:extLst>
                  <a:ext uri="{0D108BD9-81ED-4DB2-BD59-A6C34878D82A}">
                    <a16:rowId xmlns:a16="http://schemas.microsoft.com/office/drawing/2014/main" val="10002"/>
                  </a:ext>
                </a:extLst>
              </a:tr>
              <a:tr h="1133434">
                <a:tc>
                  <a:txBody>
                    <a:bodyPr/>
                    <a:lstStyle/>
                    <a:p>
                      <a:r>
                        <a:rPr lang="en-US" sz="1400"/>
                        <a:t>A top-down approach begins with high level design and ends with low level design or development.</a:t>
                      </a:r>
                    </a:p>
                  </a:txBody>
                  <a:tcPr marL="0" marR="0" marT="0" marB="0">
                    <a:lnL>
                      <a:noFill/>
                    </a:lnL>
                    <a:lnR>
                      <a:noFill/>
                    </a:lnR>
                    <a:lnT>
                      <a:noFill/>
                    </a:lnT>
                    <a:lnB>
                      <a:noFill/>
                    </a:lnB>
                  </a:tcPr>
                </a:tc>
                <a:tc>
                  <a:txBody>
                    <a:bodyPr/>
                    <a:lstStyle/>
                    <a:p>
                      <a:r>
                        <a:rPr lang="en-US" sz="1400"/>
                        <a:t>A bottom-up approach begins with low level design or development and ends with high level design.</a:t>
                      </a:r>
                    </a:p>
                  </a:txBody>
                  <a:tcPr marL="0" marR="0" marT="0" marB="0">
                    <a:lnL>
                      <a:noFill/>
                    </a:lnL>
                    <a:lnR>
                      <a:noFill/>
                    </a:lnR>
                    <a:lnT>
                      <a:noFill/>
                    </a:lnT>
                    <a:lnB>
                      <a:noFill/>
                    </a:lnB>
                  </a:tcPr>
                </a:tc>
                <a:extLst>
                  <a:ext uri="{0D108BD9-81ED-4DB2-BD59-A6C34878D82A}">
                    <a16:rowId xmlns:a16="http://schemas.microsoft.com/office/drawing/2014/main" val="10003"/>
                  </a:ext>
                </a:extLst>
              </a:tr>
              <a:tr h="1586808">
                <a:tc>
                  <a:txBody>
                    <a:bodyPr/>
                    <a:lstStyle/>
                    <a:p>
                      <a:r>
                        <a:rPr lang="en-US" sz="1400"/>
                        <a:t>In top-down approach, main function is written first and all sub functions are called from main function thus, sub-functions are written based on the requirement</a:t>
                      </a:r>
                    </a:p>
                  </a:txBody>
                  <a:tcPr marL="0" marR="0" marT="0" marB="0">
                    <a:lnL>
                      <a:noFill/>
                    </a:lnL>
                    <a:lnR>
                      <a:noFill/>
                    </a:lnR>
                    <a:lnT>
                      <a:noFill/>
                    </a:lnT>
                    <a:lnB>
                      <a:noFill/>
                    </a:lnB>
                  </a:tcPr>
                </a:tc>
                <a:tc>
                  <a:txBody>
                    <a:bodyPr/>
                    <a:lstStyle/>
                    <a:p>
                      <a:r>
                        <a:rPr lang="en-US" sz="1400" dirty="0"/>
                        <a:t>In bottom-up approach, code is developed from modules and then these modules are integrated with main function</a:t>
                      </a:r>
                    </a:p>
                  </a:txBody>
                  <a:tcPr marL="0" marR="0" marT="0" marB="0">
                    <a:lnL>
                      <a:noFill/>
                    </a:lnL>
                    <a:lnR>
                      <a:noFill/>
                    </a:lnR>
                    <a:lnT>
                      <a:noFill/>
                    </a:lnT>
                    <a:lnB>
                      <a:noFill/>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71887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404664"/>
            <a:ext cx="7992888" cy="5904656"/>
          </a:xfrm>
        </p:spPr>
        <p:txBody>
          <a:bodyPr/>
          <a:lstStyle/>
          <a:p>
            <a:pPr marL="45720" indent="0">
              <a:buNone/>
            </a:pPr>
            <a:r>
              <a:rPr lang="en-US" dirty="0"/>
              <a:t>Object Oriented Concept:</a:t>
            </a:r>
          </a:p>
          <a:p>
            <a:r>
              <a:rPr lang="en-US" b="1" dirty="0"/>
              <a:t>Encapsulation and Data Hiding</a:t>
            </a:r>
          </a:p>
          <a:p>
            <a:pPr marL="45720" indent="0">
              <a:buNone/>
            </a:pPr>
            <a:r>
              <a:rPr lang="en-US" b="1" dirty="0"/>
              <a:t>Encapsulation</a:t>
            </a:r>
          </a:p>
          <a:p>
            <a:pPr marL="45720" indent="0" algn="just">
              <a:buNone/>
            </a:pPr>
            <a:r>
              <a:rPr lang="en-US" dirty="0"/>
              <a:t>Encapsulation is the process of binding both attributes and methods together within a class. Through encapsulation, the internal details of a class can be hidden from outside. It permits the elements of the class to be accessed from outside only through the interface provided by the class.</a:t>
            </a:r>
          </a:p>
          <a:p>
            <a:pPr marL="45720" indent="0" algn="just">
              <a:buNone/>
            </a:pPr>
            <a:r>
              <a:rPr lang="en-US" b="1" dirty="0"/>
              <a:t>Data Hiding</a:t>
            </a:r>
          </a:p>
          <a:p>
            <a:pPr marL="45720" indent="0" algn="just">
              <a:buNone/>
            </a:pPr>
            <a:r>
              <a:rPr lang="en-US" dirty="0"/>
              <a:t>Typically, a class is designed such that its data (attributes) can be accessed only by its class methods and insulated from direct outside access. This process of insulating an object’s data is called data hiding or information hiding.</a:t>
            </a:r>
          </a:p>
          <a:p>
            <a:endParaRPr lang="en-IN" dirty="0"/>
          </a:p>
        </p:txBody>
      </p:sp>
    </p:spTree>
    <p:extLst>
      <p:ext uri="{BB962C8B-B14F-4D97-AF65-F5344CB8AC3E}">
        <p14:creationId xmlns:p14="http://schemas.microsoft.com/office/powerpoint/2010/main" val="32743571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7544" y="404664"/>
            <a:ext cx="7920880" cy="5976664"/>
          </a:xfrm>
        </p:spPr>
        <p:txBody>
          <a:bodyPr/>
          <a:lstStyle/>
          <a:p>
            <a:r>
              <a:rPr lang="en-US" b="1" dirty="0"/>
              <a:t>Message Passing</a:t>
            </a:r>
          </a:p>
          <a:p>
            <a:pPr marL="45720" indent="0" algn="just">
              <a:buNone/>
            </a:pPr>
            <a:r>
              <a:rPr lang="en-US" dirty="0"/>
              <a:t>Any application requires a number of objects interacting in a harmonious manner. Objects in a system may communicate with each other using message passing. Suppose a system has two objects: obj1 and obj2. The object obj1 sends a message to object obj2, if obj1 wants obj2 to execute one of its methods.</a:t>
            </a:r>
          </a:p>
          <a:p>
            <a:pPr marL="45720" indent="0" algn="just">
              <a:buNone/>
            </a:pPr>
            <a:r>
              <a:rPr lang="en-US" b="1" dirty="0"/>
              <a:t>The features of message passing are </a:t>
            </a:r>
            <a:r>
              <a:rPr lang="en-US" dirty="0"/>
              <a:t>−</a:t>
            </a:r>
          </a:p>
          <a:p>
            <a:pPr algn="just"/>
            <a:r>
              <a:rPr lang="en-US" dirty="0"/>
              <a:t>Message passing between two objects is generally unidirectional.</a:t>
            </a:r>
          </a:p>
          <a:p>
            <a:pPr algn="just"/>
            <a:r>
              <a:rPr lang="en-US" dirty="0"/>
              <a:t>Message passing enables all interactions between objects.</a:t>
            </a:r>
          </a:p>
          <a:p>
            <a:pPr algn="just"/>
            <a:r>
              <a:rPr lang="en-US" dirty="0"/>
              <a:t>Message passing essentially involves invoking class methods.</a:t>
            </a:r>
          </a:p>
          <a:p>
            <a:pPr algn="just"/>
            <a:r>
              <a:rPr lang="en-US" dirty="0"/>
              <a:t>Objects in different processes can be involved in message passing.</a:t>
            </a:r>
          </a:p>
          <a:p>
            <a:endParaRPr lang="en-IN" dirty="0"/>
          </a:p>
        </p:txBody>
      </p:sp>
    </p:spTree>
    <p:extLst>
      <p:ext uri="{BB962C8B-B14F-4D97-AF65-F5344CB8AC3E}">
        <p14:creationId xmlns:p14="http://schemas.microsoft.com/office/powerpoint/2010/main" val="19577129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7544" y="260648"/>
            <a:ext cx="8136904" cy="5976664"/>
          </a:xfrm>
        </p:spPr>
        <p:txBody>
          <a:bodyPr/>
          <a:lstStyle/>
          <a:p>
            <a:r>
              <a:rPr lang="en-US" b="1" dirty="0"/>
              <a:t>Inheritance</a:t>
            </a:r>
          </a:p>
          <a:p>
            <a:pPr marL="45720" indent="0" algn="just">
              <a:buNone/>
            </a:pPr>
            <a:r>
              <a:rPr lang="en-US" dirty="0"/>
              <a:t>Inheritance is the mechanism that permits new classes to be created out of existing classes by extending and refining its capabilities. The existing classes are called the base classes/parent classes/super-classes, and the new classes are called the derived classes/child classes/subclasses. The subclass can inherit or derive the attributes and methods of the super-class(</a:t>
            </a:r>
            <a:r>
              <a:rPr lang="en-US" dirty="0" err="1"/>
              <a:t>es</a:t>
            </a:r>
            <a:r>
              <a:rPr lang="en-US" dirty="0"/>
              <a:t>) provided that the super-class allows so. Besides, the subclass may add its own attributes and methods and may modify any of the super-class methods. Inheritance defines an “is – a” relationship.</a:t>
            </a:r>
          </a:p>
          <a:p>
            <a:endParaRPr lang="en-IN" dirty="0"/>
          </a:p>
        </p:txBody>
      </p:sp>
    </p:spTree>
    <p:extLst>
      <p:ext uri="{BB962C8B-B14F-4D97-AF65-F5344CB8AC3E}">
        <p14:creationId xmlns:p14="http://schemas.microsoft.com/office/powerpoint/2010/main" val="10935348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11560" y="260648"/>
            <a:ext cx="7560840" cy="5832648"/>
          </a:xfrm>
        </p:spPr>
        <p:txBody>
          <a:bodyPr/>
          <a:lstStyle/>
          <a:p>
            <a:pPr marL="45720" indent="0">
              <a:buNone/>
            </a:pPr>
            <a:r>
              <a:rPr lang="en-US" b="1" dirty="0"/>
              <a:t>Types of Inheritance</a:t>
            </a:r>
          </a:p>
          <a:p>
            <a:pPr algn="just"/>
            <a:r>
              <a:rPr lang="en-US" b="1" dirty="0"/>
              <a:t>Single Inheritance</a:t>
            </a:r>
            <a:r>
              <a:rPr lang="en-US" dirty="0"/>
              <a:t> − A subclass derives from a single super-class.</a:t>
            </a:r>
          </a:p>
          <a:p>
            <a:pPr algn="just"/>
            <a:r>
              <a:rPr lang="en-US" b="1" dirty="0"/>
              <a:t>Multiple Inheritance</a:t>
            </a:r>
            <a:r>
              <a:rPr lang="en-US" dirty="0"/>
              <a:t> − A subclass derives from more than one super-classes.</a:t>
            </a:r>
          </a:p>
          <a:p>
            <a:pPr algn="just"/>
            <a:r>
              <a:rPr lang="en-US" b="1" dirty="0"/>
              <a:t>Multilevel Inheritance</a:t>
            </a:r>
            <a:r>
              <a:rPr lang="en-US" dirty="0"/>
              <a:t> − A subclass derives from a super-class which in turn is derived from another class and so on.</a:t>
            </a:r>
          </a:p>
          <a:p>
            <a:pPr algn="just"/>
            <a:r>
              <a:rPr lang="en-US" b="1" dirty="0"/>
              <a:t>Hierarchical Inheritance</a:t>
            </a:r>
            <a:r>
              <a:rPr lang="en-US" dirty="0"/>
              <a:t> − A class has a number of subclasses each of which may have subsequent subclasses, continuing for a number of levels, so as to form a tree structure.</a:t>
            </a:r>
          </a:p>
          <a:p>
            <a:pPr algn="just"/>
            <a:r>
              <a:rPr lang="en-US" b="1" dirty="0"/>
              <a:t>Hybrid Inheritance</a:t>
            </a:r>
            <a:r>
              <a:rPr lang="en-US" dirty="0"/>
              <a:t> − A combination of multiple and multilevel inheritance so as to form a lattice structure.</a:t>
            </a:r>
          </a:p>
          <a:p>
            <a:endParaRPr lang="en-IN" dirty="0"/>
          </a:p>
        </p:txBody>
      </p:sp>
    </p:spTree>
    <p:extLst>
      <p:ext uri="{BB962C8B-B14F-4D97-AF65-F5344CB8AC3E}">
        <p14:creationId xmlns:p14="http://schemas.microsoft.com/office/powerpoint/2010/main" val="13704798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395536" y="116632"/>
            <a:ext cx="8280920" cy="66247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46802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260648"/>
            <a:ext cx="7848872" cy="5976664"/>
          </a:xfrm>
        </p:spPr>
        <p:txBody>
          <a:bodyPr>
            <a:normAutofit fontScale="92500" lnSpcReduction="20000"/>
          </a:bodyPr>
          <a:lstStyle/>
          <a:p>
            <a:r>
              <a:rPr lang="en-US" b="1" dirty="0">
                <a:solidFill>
                  <a:schemeClr val="tx1"/>
                </a:solidFill>
              </a:rPr>
              <a:t>Java Programming Language</a:t>
            </a:r>
          </a:p>
          <a:p>
            <a:pPr algn="l"/>
            <a:endParaRPr lang="en-US" sz="2800" dirty="0">
              <a:solidFill>
                <a:schemeClr val="tx1"/>
              </a:solidFill>
            </a:endParaRPr>
          </a:p>
          <a:p>
            <a:pPr algn="l"/>
            <a:r>
              <a:rPr lang="en-US" sz="2800" dirty="0">
                <a:solidFill>
                  <a:schemeClr val="tx1"/>
                </a:solidFill>
              </a:rPr>
              <a:t>Green Team: </a:t>
            </a:r>
          </a:p>
          <a:p>
            <a:pPr algn="l"/>
            <a:r>
              <a:rPr lang="en-US" sz="2800" dirty="0">
                <a:solidFill>
                  <a:schemeClr val="tx1"/>
                </a:solidFill>
              </a:rPr>
              <a:t>	1. James Gosling</a:t>
            </a:r>
          </a:p>
          <a:p>
            <a:pPr algn="l"/>
            <a:r>
              <a:rPr lang="en-US" sz="2800" dirty="0">
                <a:solidFill>
                  <a:schemeClr val="tx1"/>
                </a:solidFill>
              </a:rPr>
              <a:t>	2. Mike Sheridan</a:t>
            </a:r>
          </a:p>
          <a:p>
            <a:pPr algn="l"/>
            <a:r>
              <a:rPr lang="en-US" sz="2800" dirty="0">
                <a:solidFill>
                  <a:schemeClr val="tx1"/>
                </a:solidFill>
              </a:rPr>
              <a:t>	3. </a:t>
            </a:r>
            <a:r>
              <a:rPr lang="en-US" sz="2800" dirty="0" err="1">
                <a:solidFill>
                  <a:schemeClr val="tx1"/>
                </a:solidFill>
              </a:rPr>
              <a:t>Patrik</a:t>
            </a:r>
            <a:r>
              <a:rPr lang="en-US" sz="2800" dirty="0">
                <a:solidFill>
                  <a:schemeClr val="tx1"/>
                </a:solidFill>
              </a:rPr>
              <a:t> </a:t>
            </a:r>
            <a:r>
              <a:rPr lang="en-US" sz="2800" dirty="0" err="1">
                <a:solidFill>
                  <a:schemeClr val="tx1"/>
                </a:solidFill>
              </a:rPr>
              <a:t>Naughton</a:t>
            </a:r>
            <a:endParaRPr lang="en-US" sz="2800" dirty="0">
              <a:solidFill>
                <a:schemeClr val="tx1"/>
              </a:solidFill>
            </a:endParaRPr>
          </a:p>
          <a:p>
            <a:pPr algn="l"/>
            <a:r>
              <a:rPr lang="en-US" sz="2800" dirty="0">
                <a:solidFill>
                  <a:schemeClr val="tx1"/>
                </a:solidFill>
              </a:rPr>
              <a:t>Green Team work on Green Project in 1991. </a:t>
            </a:r>
          </a:p>
          <a:p>
            <a:pPr algn="l"/>
            <a:r>
              <a:rPr lang="en-US" sz="2800" dirty="0">
                <a:solidFill>
                  <a:schemeClr val="tx1"/>
                </a:solidFill>
              </a:rPr>
              <a:t>Firstly they developed </a:t>
            </a:r>
            <a:r>
              <a:rPr lang="en-US" sz="2800" dirty="0" err="1">
                <a:solidFill>
                  <a:schemeClr val="tx1"/>
                </a:solidFill>
              </a:rPr>
              <a:t>Greentalk</a:t>
            </a:r>
            <a:r>
              <a:rPr lang="en-US" sz="2800" dirty="0">
                <a:solidFill>
                  <a:schemeClr val="tx1"/>
                </a:solidFill>
              </a:rPr>
              <a:t> language.</a:t>
            </a:r>
          </a:p>
          <a:p>
            <a:pPr algn="just"/>
            <a:r>
              <a:rPr lang="en-US" sz="2800" dirty="0">
                <a:solidFill>
                  <a:schemeClr val="tx1"/>
                </a:solidFill>
              </a:rPr>
              <a:t> Java is a programming language created by James Gosling from Sun Microsystems (Sun) in 1991. The target of Java is to write a program once and then run this program on multiple operating systems. The first publicly available version of Java (Java 1.0) was released in 1995. Sun Microsystems was acquired by the Oracle Corporation in 2010.</a:t>
            </a:r>
            <a:endParaRPr lang="en-IN" sz="2800" dirty="0">
              <a:solidFill>
                <a:schemeClr val="tx1"/>
              </a:solidFill>
            </a:endParaRPr>
          </a:p>
        </p:txBody>
      </p:sp>
    </p:spTree>
    <p:extLst>
      <p:ext uri="{BB962C8B-B14F-4D97-AF65-F5344CB8AC3E}">
        <p14:creationId xmlns:p14="http://schemas.microsoft.com/office/powerpoint/2010/main" val="3545126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7544" y="332656"/>
            <a:ext cx="7920880" cy="6048672"/>
          </a:xfrm>
        </p:spPr>
        <p:txBody>
          <a:bodyPr/>
          <a:lstStyle/>
          <a:p>
            <a:r>
              <a:rPr lang="en-US" b="1" dirty="0"/>
              <a:t>Polymorphism</a:t>
            </a:r>
          </a:p>
          <a:p>
            <a:pPr marL="45720" indent="0">
              <a:buNone/>
            </a:pPr>
            <a:endParaRPr lang="en-US" b="1" dirty="0"/>
          </a:p>
          <a:p>
            <a:pPr marL="45720" indent="0" algn="just">
              <a:buNone/>
            </a:pPr>
            <a:r>
              <a:rPr lang="en-US" dirty="0"/>
              <a:t>Polymorphism is originally a Greek word that means the ability to take multiple forms. In object-oriented paradigm, polymorphism implies using operations in different ways, depending upon the instance they are operating upon. Polymorphism allows objects with different internal structures to have a common external interface. Polymorphism is particularly effective while implementing inheritance. For example consider the operation of addition. For two numbers, the operation will generate a sum. If the operands are strings, then the operation would produce a third string </a:t>
            </a:r>
            <a:r>
              <a:rPr lang="en-US"/>
              <a:t>by concatenation.</a:t>
            </a:r>
            <a:endParaRPr lang="en-US" dirty="0"/>
          </a:p>
          <a:p>
            <a:endParaRPr lang="en-IN" dirty="0"/>
          </a:p>
        </p:txBody>
      </p:sp>
    </p:spTree>
    <p:extLst>
      <p:ext uri="{BB962C8B-B14F-4D97-AF65-F5344CB8AC3E}">
        <p14:creationId xmlns:p14="http://schemas.microsoft.com/office/powerpoint/2010/main" val="17736512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7544" y="260648"/>
            <a:ext cx="7848872" cy="5904656"/>
          </a:xfrm>
        </p:spPr>
        <p:txBody>
          <a:bodyPr/>
          <a:lstStyle/>
          <a:p>
            <a:pPr marL="45720" indent="0">
              <a:buNone/>
            </a:pPr>
            <a:r>
              <a:rPr lang="en-US" b="1" dirty="0"/>
              <a:t>Java "Hello, World!" Program</a:t>
            </a:r>
          </a:p>
          <a:p>
            <a:pPr marL="45720" indent="0">
              <a:buNone/>
            </a:pPr>
            <a:r>
              <a:rPr lang="en-US" dirty="0"/>
              <a:t>// Your First Program </a:t>
            </a:r>
          </a:p>
          <a:p>
            <a:pPr marL="45720" indent="0">
              <a:buNone/>
            </a:pPr>
            <a:r>
              <a:rPr lang="en-US" dirty="0"/>
              <a:t>class </a:t>
            </a:r>
            <a:r>
              <a:rPr lang="en-US" dirty="0" err="1"/>
              <a:t>HelloWorld</a:t>
            </a:r>
            <a:r>
              <a:rPr lang="en-US" dirty="0"/>
              <a:t> </a:t>
            </a:r>
          </a:p>
          <a:p>
            <a:pPr marL="45720" indent="0">
              <a:buNone/>
            </a:pPr>
            <a:r>
              <a:rPr lang="en-US" dirty="0"/>
              <a:t>{ </a:t>
            </a:r>
          </a:p>
          <a:p>
            <a:pPr marL="45720" indent="0">
              <a:buNone/>
            </a:pPr>
            <a:r>
              <a:rPr lang="en-US" dirty="0"/>
              <a:t>public static void main(String[] </a:t>
            </a:r>
            <a:r>
              <a:rPr lang="en-US" dirty="0" err="1"/>
              <a:t>args</a:t>
            </a:r>
            <a:r>
              <a:rPr lang="en-US" dirty="0"/>
              <a:t>) </a:t>
            </a:r>
          </a:p>
          <a:p>
            <a:pPr marL="45720" indent="0">
              <a:buNone/>
            </a:pPr>
            <a:r>
              <a:rPr lang="en-US" dirty="0"/>
              <a:t>{ </a:t>
            </a:r>
          </a:p>
          <a:p>
            <a:pPr marL="45720" indent="0">
              <a:buNone/>
            </a:pPr>
            <a:r>
              <a:rPr lang="en-US" dirty="0" err="1"/>
              <a:t>System.out.println</a:t>
            </a:r>
            <a:r>
              <a:rPr lang="en-US" dirty="0"/>
              <a:t>("Hello, World!");</a:t>
            </a:r>
          </a:p>
          <a:p>
            <a:pPr marL="45720" indent="0">
              <a:buNone/>
            </a:pPr>
            <a:r>
              <a:rPr lang="en-US" dirty="0"/>
              <a:t> } }</a:t>
            </a:r>
          </a:p>
          <a:p>
            <a:pPr marL="45720" indent="0" algn="just">
              <a:buNone/>
            </a:pPr>
            <a:r>
              <a:rPr lang="en-US" dirty="0"/>
              <a:t>If you have copied the exact code, you need to save the file name as HelloWorld.java. It's because the name of the class and filename should match in Java. </a:t>
            </a:r>
          </a:p>
          <a:p>
            <a:r>
              <a:rPr lang="en-US" dirty="0"/>
              <a:t>In Java, any line starting with// is a comment</a:t>
            </a:r>
          </a:p>
          <a:p>
            <a:r>
              <a:rPr lang="en-US" dirty="0"/>
              <a:t>In Java, every application begins with a class definition</a:t>
            </a:r>
            <a:endParaRPr lang="en-IN" dirty="0"/>
          </a:p>
        </p:txBody>
      </p:sp>
    </p:spTree>
    <p:extLst>
      <p:ext uri="{BB962C8B-B14F-4D97-AF65-F5344CB8AC3E}">
        <p14:creationId xmlns:p14="http://schemas.microsoft.com/office/powerpoint/2010/main" val="16030528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260648"/>
            <a:ext cx="8856984" cy="6408712"/>
          </a:xfrm>
        </p:spPr>
        <p:txBody>
          <a:bodyPr>
            <a:normAutofit fontScale="77500" lnSpcReduction="20000"/>
          </a:bodyPr>
          <a:lstStyle/>
          <a:p>
            <a:pPr marL="45720" indent="0" algn="just">
              <a:buNone/>
            </a:pPr>
            <a:r>
              <a:rPr lang="en-US" dirty="0"/>
              <a:t>public static void main(String[] </a:t>
            </a:r>
            <a:r>
              <a:rPr lang="en-US" dirty="0" err="1"/>
              <a:t>args</a:t>
            </a:r>
            <a:r>
              <a:rPr lang="en-US" dirty="0"/>
              <a:t>) { ... }</a:t>
            </a:r>
            <a:br>
              <a:rPr lang="en-US" dirty="0"/>
            </a:br>
            <a:br>
              <a:rPr lang="en-US" dirty="0"/>
            </a:br>
            <a:r>
              <a:rPr lang="en-US" dirty="0"/>
              <a:t>This is the main method. Every application in Java must contain the main method. The Java compiler starts executing the code from the main method.</a:t>
            </a:r>
          </a:p>
          <a:p>
            <a:pPr marL="45720" indent="0">
              <a:buNone/>
            </a:pPr>
            <a:endParaRPr lang="en-US" b="1" dirty="0"/>
          </a:p>
          <a:p>
            <a:pPr marL="45720" indent="0">
              <a:buNone/>
            </a:pPr>
            <a:r>
              <a:rPr lang="en-US" b="1" dirty="0"/>
              <a:t>Parameters used in First Java Program</a:t>
            </a:r>
          </a:p>
          <a:p>
            <a:pPr marL="45720" indent="0" algn="just">
              <a:buNone/>
            </a:pPr>
            <a:r>
              <a:rPr lang="en-US" dirty="0"/>
              <a:t>Let's see what is the meaning of class, public, static, void, main, String[], </a:t>
            </a:r>
            <a:r>
              <a:rPr lang="en-US" dirty="0" err="1"/>
              <a:t>System.out.println</a:t>
            </a:r>
            <a:r>
              <a:rPr lang="en-US" dirty="0"/>
              <a:t>().</a:t>
            </a:r>
          </a:p>
          <a:p>
            <a:pPr marL="45720" indent="0" algn="just">
              <a:buNone/>
            </a:pPr>
            <a:endParaRPr lang="en-US" dirty="0"/>
          </a:p>
          <a:p>
            <a:pPr algn="just"/>
            <a:r>
              <a:rPr lang="en-US" b="1" dirty="0"/>
              <a:t>class</a:t>
            </a:r>
            <a:r>
              <a:rPr lang="en-US" dirty="0"/>
              <a:t> keyword is used to declare a class in java.</a:t>
            </a:r>
          </a:p>
          <a:p>
            <a:pPr algn="just"/>
            <a:r>
              <a:rPr lang="en-US" b="1" dirty="0"/>
              <a:t>public</a:t>
            </a:r>
            <a:r>
              <a:rPr lang="en-US" dirty="0"/>
              <a:t> keyword is an access modifier which represents visibility. It means it is visible to all.</a:t>
            </a:r>
          </a:p>
          <a:p>
            <a:pPr algn="just"/>
            <a:r>
              <a:rPr lang="en-US" b="1" dirty="0"/>
              <a:t>static</a:t>
            </a:r>
            <a:r>
              <a:rPr lang="en-US" dirty="0"/>
              <a:t> is a keyword. If we declare any method as static, it is known as the static method. The core advantage of the static method is that there is no need to create an object to invoke the static method. The main method is executed by the JVM, so it doesn't require to create an object to invoke the main method. So it saves memory.</a:t>
            </a:r>
          </a:p>
          <a:p>
            <a:pPr algn="just"/>
            <a:r>
              <a:rPr lang="en-US" b="1" dirty="0"/>
              <a:t>void</a:t>
            </a:r>
            <a:r>
              <a:rPr lang="en-US" dirty="0"/>
              <a:t> is the return type of the method. It means it doesn't return any value.</a:t>
            </a:r>
          </a:p>
          <a:p>
            <a:pPr algn="just"/>
            <a:r>
              <a:rPr lang="en-US" b="1" dirty="0"/>
              <a:t>main</a:t>
            </a:r>
            <a:r>
              <a:rPr lang="en-US" dirty="0"/>
              <a:t> represents the starting point of the program.</a:t>
            </a:r>
          </a:p>
          <a:p>
            <a:pPr algn="just"/>
            <a:r>
              <a:rPr lang="en-US" b="1" dirty="0"/>
              <a:t>String[] </a:t>
            </a:r>
            <a:r>
              <a:rPr lang="en-US" b="1" dirty="0" err="1"/>
              <a:t>args</a:t>
            </a:r>
            <a:r>
              <a:rPr lang="en-US" dirty="0"/>
              <a:t> is used for command line argument. </a:t>
            </a:r>
          </a:p>
          <a:p>
            <a:pPr algn="just"/>
            <a:r>
              <a:rPr lang="en-US" b="1" dirty="0" err="1"/>
              <a:t>System.out.println</a:t>
            </a:r>
            <a:r>
              <a:rPr lang="en-US" b="1" dirty="0"/>
              <a:t>()</a:t>
            </a:r>
            <a:r>
              <a:rPr lang="en-US" dirty="0"/>
              <a:t> is used to print statement. Here, System is a class, out is the object of </a:t>
            </a:r>
            <a:r>
              <a:rPr lang="en-US" dirty="0" err="1"/>
              <a:t>PrintStream</a:t>
            </a:r>
            <a:r>
              <a:rPr lang="en-US" dirty="0"/>
              <a:t> class, </a:t>
            </a:r>
            <a:r>
              <a:rPr lang="en-US" dirty="0" err="1"/>
              <a:t>println</a:t>
            </a:r>
            <a:r>
              <a:rPr lang="en-US" dirty="0"/>
              <a:t>() is the method of </a:t>
            </a:r>
            <a:r>
              <a:rPr lang="en-US" dirty="0" err="1"/>
              <a:t>PrintStream</a:t>
            </a:r>
            <a:r>
              <a:rPr lang="en-US" dirty="0"/>
              <a:t> class. </a:t>
            </a:r>
          </a:p>
          <a:p>
            <a:pPr marL="45720" indent="0" algn="just">
              <a:buNone/>
            </a:pPr>
            <a:endParaRPr lang="en-IN" dirty="0"/>
          </a:p>
        </p:txBody>
      </p:sp>
    </p:spTree>
    <p:extLst>
      <p:ext uri="{BB962C8B-B14F-4D97-AF65-F5344CB8AC3E}">
        <p14:creationId xmlns:p14="http://schemas.microsoft.com/office/powerpoint/2010/main" val="25954408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260648"/>
            <a:ext cx="8568952" cy="6264696"/>
          </a:xfrm>
        </p:spPr>
        <p:txBody>
          <a:bodyPr>
            <a:normAutofit/>
          </a:bodyPr>
          <a:lstStyle/>
          <a:p>
            <a:pPr marL="45720" indent="0">
              <a:buNone/>
            </a:pPr>
            <a:r>
              <a:rPr lang="en-US" b="1" dirty="0"/>
              <a:t>How to set path in Java</a:t>
            </a:r>
          </a:p>
          <a:p>
            <a:pPr algn="just"/>
            <a:r>
              <a:rPr lang="en-US" dirty="0"/>
              <a:t>The path is required to be set for using tools such as </a:t>
            </a:r>
            <a:r>
              <a:rPr lang="en-US" dirty="0" err="1"/>
              <a:t>javac</a:t>
            </a:r>
            <a:r>
              <a:rPr lang="en-US" dirty="0"/>
              <a:t>, java, etc. </a:t>
            </a:r>
          </a:p>
          <a:p>
            <a:pPr algn="just"/>
            <a:r>
              <a:rPr lang="en-US" dirty="0"/>
              <a:t>If you are saving the Java source file inside the JDK/bin directory, the path is not required to be set because all the tools will be available in the current directory.</a:t>
            </a:r>
          </a:p>
          <a:p>
            <a:pPr algn="just"/>
            <a:r>
              <a:rPr lang="en-US" dirty="0"/>
              <a:t>However, if you have your Java file outside the JDK/bin folder, it is necessary to set the path of JDK.</a:t>
            </a:r>
          </a:p>
          <a:p>
            <a:pPr marL="45720" indent="0">
              <a:buNone/>
            </a:pPr>
            <a:r>
              <a:rPr lang="en-US" b="1" dirty="0"/>
              <a:t>How to set the Path of JDK in Windows</a:t>
            </a:r>
          </a:p>
          <a:p>
            <a:r>
              <a:rPr lang="en-US" dirty="0"/>
              <a:t>To set the path of JDK, you need to follow the following steps: </a:t>
            </a:r>
          </a:p>
          <a:p>
            <a:r>
              <a:rPr lang="en-US" dirty="0"/>
              <a:t>Open the command prompt</a:t>
            </a:r>
          </a:p>
          <a:p>
            <a:r>
              <a:rPr lang="en-US" dirty="0"/>
              <a:t>Copy the path of the JDK/bin directory</a:t>
            </a:r>
          </a:p>
          <a:p>
            <a:r>
              <a:rPr lang="en-US" dirty="0"/>
              <a:t>Write in command prompt: set path=</a:t>
            </a:r>
            <a:r>
              <a:rPr lang="en-US" dirty="0" err="1"/>
              <a:t>copied_path</a:t>
            </a:r>
            <a:endParaRPr lang="en-US" dirty="0"/>
          </a:p>
          <a:p>
            <a:pPr marL="45720" indent="0">
              <a:buNone/>
            </a:pPr>
            <a:r>
              <a:rPr lang="en-US" b="1" dirty="0"/>
              <a:t>For Example:</a:t>
            </a:r>
          </a:p>
          <a:p>
            <a:r>
              <a:rPr lang="en-US" dirty="0"/>
              <a:t>set path=C:\Program Files\Java\jdk1.6.0_23\bin </a:t>
            </a:r>
          </a:p>
          <a:p>
            <a:endParaRPr lang="en-IN" dirty="0"/>
          </a:p>
        </p:txBody>
      </p:sp>
    </p:spTree>
    <p:extLst>
      <p:ext uri="{BB962C8B-B14F-4D97-AF65-F5344CB8AC3E}">
        <p14:creationId xmlns:p14="http://schemas.microsoft.com/office/powerpoint/2010/main" val="41099905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188640"/>
            <a:ext cx="8280920" cy="6408712"/>
          </a:xfrm>
        </p:spPr>
        <p:txBody>
          <a:bodyPr>
            <a:normAutofit lnSpcReduction="10000"/>
          </a:bodyPr>
          <a:lstStyle/>
          <a:p>
            <a:pPr marL="45720" indent="0" algn="just">
              <a:buNone/>
            </a:pPr>
            <a:r>
              <a:rPr lang="en-US" dirty="0"/>
              <a:t>The </a:t>
            </a:r>
            <a:r>
              <a:rPr lang="en-US" b="1" dirty="0"/>
              <a:t>command-line arguments</a:t>
            </a:r>
            <a:r>
              <a:rPr lang="en-US" dirty="0"/>
              <a:t> in Java allow us to pass arguments during the execution of the program.</a:t>
            </a:r>
            <a:endParaRPr lang="en-US" b="1" dirty="0"/>
          </a:p>
          <a:p>
            <a:pPr marL="45720" indent="0">
              <a:buNone/>
            </a:pPr>
            <a:r>
              <a:rPr lang="en-US" b="1" dirty="0"/>
              <a:t>Example</a:t>
            </a:r>
          </a:p>
          <a:p>
            <a:pPr marL="45720" indent="0">
              <a:buNone/>
            </a:pPr>
            <a:r>
              <a:rPr lang="en-US" dirty="0"/>
              <a:t>The following program displays all of the command-line arguments that it is called with -</a:t>
            </a:r>
          </a:p>
          <a:p>
            <a:pPr marL="45720" indent="0">
              <a:buNone/>
            </a:pPr>
            <a:r>
              <a:rPr lang="en-US" dirty="0"/>
              <a:t>public class </a:t>
            </a:r>
            <a:r>
              <a:rPr lang="en-US" dirty="0" err="1"/>
              <a:t>CommandLine</a:t>
            </a:r>
            <a:endParaRPr lang="en-US" dirty="0"/>
          </a:p>
          <a:p>
            <a:pPr marL="45720" indent="0">
              <a:buNone/>
            </a:pPr>
            <a:r>
              <a:rPr lang="en-US" dirty="0"/>
              <a:t> {    </a:t>
            </a:r>
          </a:p>
          <a:p>
            <a:pPr marL="45720" indent="0">
              <a:buNone/>
            </a:pPr>
            <a:r>
              <a:rPr lang="en-US" dirty="0"/>
              <a:t>public static void main(String </a:t>
            </a:r>
            <a:r>
              <a:rPr lang="en-US" dirty="0" err="1"/>
              <a:t>args</a:t>
            </a:r>
            <a:r>
              <a:rPr lang="en-US" dirty="0"/>
              <a:t>[])</a:t>
            </a:r>
          </a:p>
          <a:p>
            <a:pPr marL="45720" indent="0">
              <a:buNone/>
            </a:pPr>
            <a:r>
              <a:rPr lang="en-US" dirty="0"/>
              <a:t> {       </a:t>
            </a:r>
          </a:p>
          <a:p>
            <a:pPr marL="45720" indent="0">
              <a:buNone/>
            </a:pPr>
            <a:r>
              <a:rPr lang="en-US" dirty="0"/>
              <a:t>for(</a:t>
            </a:r>
            <a:r>
              <a:rPr lang="en-US" dirty="0" err="1"/>
              <a:t>int</a:t>
            </a:r>
            <a:r>
              <a:rPr lang="en-US" dirty="0"/>
              <a:t> i = 0; i&lt;</a:t>
            </a:r>
            <a:r>
              <a:rPr lang="en-US" dirty="0" err="1"/>
              <a:t>args.length</a:t>
            </a:r>
            <a:r>
              <a:rPr lang="en-US" dirty="0"/>
              <a:t>; i++) </a:t>
            </a:r>
          </a:p>
          <a:p>
            <a:pPr marL="45720" indent="0">
              <a:buNone/>
            </a:pPr>
            <a:r>
              <a:rPr lang="en-US" dirty="0"/>
              <a:t>{         </a:t>
            </a:r>
          </a:p>
          <a:p>
            <a:pPr marL="45720" indent="0">
              <a:buNone/>
            </a:pPr>
            <a:r>
              <a:rPr lang="en-US" dirty="0"/>
              <a:t> </a:t>
            </a:r>
            <a:r>
              <a:rPr lang="en-US" dirty="0" err="1"/>
              <a:t>System.out.println</a:t>
            </a:r>
            <a:r>
              <a:rPr lang="en-US" dirty="0"/>
              <a:t>("</a:t>
            </a:r>
            <a:r>
              <a:rPr lang="en-US" dirty="0" err="1"/>
              <a:t>args</a:t>
            </a:r>
            <a:r>
              <a:rPr lang="en-US" dirty="0"/>
              <a:t>[" + i + "]: " + </a:t>
            </a:r>
            <a:r>
              <a:rPr lang="en-US" dirty="0" err="1"/>
              <a:t>args</a:t>
            </a:r>
            <a:r>
              <a:rPr lang="en-US" dirty="0"/>
              <a:t>[i]);      </a:t>
            </a:r>
          </a:p>
          <a:p>
            <a:pPr marL="45720" indent="0">
              <a:buNone/>
            </a:pPr>
            <a:r>
              <a:rPr lang="en-US" dirty="0"/>
              <a:t> }   </a:t>
            </a:r>
          </a:p>
          <a:p>
            <a:pPr marL="45720" indent="0">
              <a:buNone/>
            </a:pPr>
            <a:r>
              <a:rPr lang="en-US" dirty="0"/>
              <a:t> } </a:t>
            </a:r>
          </a:p>
          <a:p>
            <a:pPr marL="45720" indent="0">
              <a:buNone/>
            </a:pPr>
            <a:r>
              <a:rPr lang="en-US" dirty="0"/>
              <a:t>}</a:t>
            </a:r>
          </a:p>
          <a:p>
            <a:pPr marL="45720" indent="0">
              <a:buNone/>
            </a:pPr>
            <a:endParaRPr lang="en-US" dirty="0"/>
          </a:p>
        </p:txBody>
      </p:sp>
    </p:spTree>
    <p:extLst>
      <p:ext uri="{BB962C8B-B14F-4D97-AF65-F5344CB8AC3E}">
        <p14:creationId xmlns:p14="http://schemas.microsoft.com/office/powerpoint/2010/main" val="30470140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88640"/>
            <a:ext cx="8496944" cy="6336704"/>
          </a:xfrm>
        </p:spPr>
        <p:txBody>
          <a:bodyPr/>
          <a:lstStyle/>
          <a:p>
            <a:pPr marL="45720" indent="0">
              <a:buNone/>
            </a:pPr>
            <a:r>
              <a:rPr lang="en-US" dirty="0"/>
              <a:t>Try executing this program as shown here –</a:t>
            </a:r>
          </a:p>
          <a:p>
            <a:pPr marL="45720" indent="0">
              <a:buNone/>
            </a:pPr>
            <a:r>
              <a:rPr lang="en-US" dirty="0"/>
              <a:t>$java </a:t>
            </a:r>
            <a:r>
              <a:rPr lang="en-US" dirty="0" err="1"/>
              <a:t>CommandLine</a:t>
            </a:r>
            <a:r>
              <a:rPr lang="en-US" dirty="0"/>
              <a:t> this is a command line 200 -100</a:t>
            </a:r>
          </a:p>
          <a:p>
            <a:pPr marL="45720" indent="0">
              <a:buNone/>
            </a:pPr>
            <a:r>
              <a:rPr lang="en-US" b="1" dirty="0"/>
              <a:t>Output</a:t>
            </a:r>
          </a:p>
          <a:p>
            <a:pPr marL="45720" indent="0">
              <a:buNone/>
            </a:pPr>
            <a:r>
              <a:rPr lang="en-US" dirty="0"/>
              <a:t>This will produce the following result -</a:t>
            </a:r>
          </a:p>
          <a:p>
            <a:pPr marL="45720" indent="0">
              <a:buNone/>
            </a:pPr>
            <a:r>
              <a:rPr lang="en-US" dirty="0" err="1"/>
              <a:t>args</a:t>
            </a:r>
            <a:r>
              <a:rPr lang="en-US" dirty="0"/>
              <a:t>[0]: this </a:t>
            </a:r>
          </a:p>
          <a:p>
            <a:pPr marL="45720" indent="0">
              <a:buNone/>
            </a:pPr>
            <a:r>
              <a:rPr lang="en-US" dirty="0" err="1"/>
              <a:t>args</a:t>
            </a:r>
            <a:r>
              <a:rPr lang="en-US" dirty="0"/>
              <a:t>[1]: is </a:t>
            </a:r>
          </a:p>
          <a:p>
            <a:pPr marL="45720" indent="0">
              <a:buNone/>
            </a:pPr>
            <a:r>
              <a:rPr lang="en-US" dirty="0" err="1"/>
              <a:t>args</a:t>
            </a:r>
            <a:r>
              <a:rPr lang="en-US" dirty="0"/>
              <a:t>[2]: a </a:t>
            </a:r>
          </a:p>
          <a:p>
            <a:pPr marL="45720" indent="0">
              <a:buNone/>
            </a:pPr>
            <a:r>
              <a:rPr lang="en-US" dirty="0" err="1"/>
              <a:t>args</a:t>
            </a:r>
            <a:r>
              <a:rPr lang="en-US" dirty="0"/>
              <a:t>[3]: command </a:t>
            </a:r>
          </a:p>
          <a:p>
            <a:pPr marL="45720" indent="0">
              <a:buNone/>
            </a:pPr>
            <a:r>
              <a:rPr lang="en-US" dirty="0" err="1"/>
              <a:t>args</a:t>
            </a:r>
            <a:r>
              <a:rPr lang="en-US" dirty="0"/>
              <a:t>[4]: line </a:t>
            </a:r>
          </a:p>
          <a:p>
            <a:pPr marL="45720" indent="0">
              <a:buNone/>
            </a:pPr>
            <a:r>
              <a:rPr lang="en-US" dirty="0" err="1"/>
              <a:t>args</a:t>
            </a:r>
            <a:r>
              <a:rPr lang="en-US" dirty="0"/>
              <a:t>[5]: 200 </a:t>
            </a:r>
          </a:p>
          <a:p>
            <a:pPr marL="45720" indent="0">
              <a:buNone/>
            </a:pPr>
            <a:r>
              <a:rPr lang="en-US" dirty="0" err="1"/>
              <a:t>args</a:t>
            </a:r>
            <a:r>
              <a:rPr lang="en-US" dirty="0"/>
              <a:t>[6]: -100</a:t>
            </a:r>
            <a:endParaRPr lang="en-IN" dirty="0"/>
          </a:p>
          <a:p>
            <a:endParaRPr lang="en-IN" dirty="0"/>
          </a:p>
        </p:txBody>
      </p:sp>
    </p:spTree>
    <p:extLst>
      <p:ext uri="{BB962C8B-B14F-4D97-AF65-F5344CB8AC3E}">
        <p14:creationId xmlns:p14="http://schemas.microsoft.com/office/powerpoint/2010/main" val="30495207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260648"/>
            <a:ext cx="8280920" cy="6264696"/>
          </a:xfrm>
        </p:spPr>
        <p:txBody>
          <a:bodyPr/>
          <a:lstStyle/>
          <a:p>
            <a:pPr marL="45720" indent="0">
              <a:buNone/>
            </a:pPr>
            <a:r>
              <a:rPr lang="en-US" b="1" dirty="0"/>
              <a:t>JDK Components</a:t>
            </a:r>
            <a:r>
              <a:rPr lang="en-US" dirty="0"/>
              <a:t>:</a:t>
            </a:r>
          </a:p>
          <a:p>
            <a:pPr algn="just"/>
            <a:r>
              <a:rPr lang="en-US" b="1" dirty="0" err="1"/>
              <a:t>appletviewer</a:t>
            </a:r>
            <a:r>
              <a:rPr lang="en-US" b="1" dirty="0"/>
              <a:t>:</a:t>
            </a:r>
            <a:r>
              <a:rPr lang="en-US" dirty="0"/>
              <a:t> This tool is used to run and debug Java applets without a web browser.</a:t>
            </a:r>
          </a:p>
          <a:p>
            <a:pPr algn="just"/>
            <a:r>
              <a:rPr lang="en-US" b="1" dirty="0" err="1"/>
              <a:t>java:</a:t>
            </a:r>
            <a:r>
              <a:rPr lang="en-US" dirty="0" err="1"/>
              <a:t>The</a:t>
            </a:r>
            <a:r>
              <a:rPr lang="en-US" dirty="0"/>
              <a:t> loader for Java applications. This tool is an interpreter and can interpret the class files generated by the </a:t>
            </a:r>
            <a:r>
              <a:rPr lang="en-US" dirty="0" err="1"/>
              <a:t>javac</a:t>
            </a:r>
            <a:r>
              <a:rPr lang="en-US" dirty="0"/>
              <a:t> compiler.</a:t>
            </a:r>
          </a:p>
          <a:p>
            <a:pPr algn="just"/>
            <a:r>
              <a:rPr lang="en-US" b="1" dirty="0" err="1"/>
              <a:t>javac:</a:t>
            </a:r>
            <a:r>
              <a:rPr lang="en-US" dirty="0" err="1"/>
              <a:t>It</a:t>
            </a:r>
            <a:r>
              <a:rPr lang="en-US" dirty="0"/>
              <a:t> specifies the Java compiler, which converts source code into Java </a:t>
            </a:r>
            <a:r>
              <a:rPr lang="en-US" dirty="0" err="1"/>
              <a:t>bytecode</a:t>
            </a:r>
            <a:r>
              <a:rPr lang="en-US" dirty="0"/>
              <a:t>.</a:t>
            </a:r>
          </a:p>
          <a:p>
            <a:pPr algn="just"/>
            <a:r>
              <a:rPr lang="en-US" b="1" dirty="0" err="1"/>
              <a:t>javadoc:</a:t>
            </a:r>
            <a:r>
              <a:rPr lang="en-US" dirty="0" err="1"/>
              <a:t>The</a:t>
            </a:r>
            <a:r>
              <a:rPr lang="en-US" dirty="0"/>
              <a:t> documentation generator, which automatically generates documentation from source code comments.</a:t>
            </a:r>
          </a:p>
          <a:p>
            <a:pPr algn="just"/>
            <a:r>
              <a:rPr lang="en-IN" b="1" dirty="0" err="1"/>
              <a:t>javap:</a:t>
            </a:r>
            <a:r>
              <a:rPr lang="en-IN" dirty="0" err="1"/>
              <a:t>the</a:t>
            </a:r>
            <a:r>
              <a:rPr lang="en-IN" dirty="0"/>
              <a:t> class file disassembler.</a:t>
            </a:r>
          </a:p>
          <a:p>
            <a:pPr algn="just"/>
            <a:r>
              <a:rPr lang="en-IN" b="1" dirty="0" err="1"/>
              <a:t>JConsole:</a:t>
            </a:r>
            <a:r>
              <a:rPr lang="en-IN" dirty="0" err="1"/>
              <a:t>Java</a:t>
            </a:r>
            <a:r>
              <a:rPr lang="en-IN" dirty="0"/>
              <a:t> Monitoring and Management Console.</a:t>
            </a:r>
          </a:p>
          <a:p>
            <a:pPr algn="just"/>
            <a:r>
              <a:rPr lang="en-IN" b="1" dirty="0" err="1"/>
              <a:t>jdb:</a:t>
            </a:r>
            <a:r>
              <a:rPr lang="en-IN" dirty="0" err="1"/>
              <a:t>Java</a:t>
            </a:r>
            <a:r>
              <a:rPr lang="en-IN" dirty="0"/>
              <a:t> debugger, which helps us to find errors in our programs.</a:t>
            </a:r>
          </a:p>
        </p:txBody>
      </p:sp>
    </p:spTree>
    <p:extLst>
      <p:ext uri="{BB962C8B-B14F-4D97-AF65-F5344CB8AC3E}">
        <p14:creationId xmlns:p14="http://schemas.microsoft.com/office/powerpoint/2010/main" val="12885929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260648"/>
            <a:ext cx="8424936" cy="6192688"/>
          </a:xfrm>
        </p:spPr>
        <p:txBody>
          <a:bodyPr>
            <a:normAutofit fontScale="92500"/>
          </a:bodyPr>
          <a:lstStyle/>
          <a:p>
            <a:pPr marL="45720" indent="0" algn="just">
              <a:buNone/>
            </a:pPr>
            <a:r>
              <a:rPr lang="en-US" dirty="0"/>
              <a:t>An application programming interface (API), in the context of Java, is a collection of prewritten packages, classes, and interfaces with their respective methods, fields and constructors. Similar to a user interface, which facilitates interaction between humans and computers, an API serves as a software program interface facilitating interaction.</a:t>
            </a:r>
          </a:p>
          <a:p>
            <a:pPr algn="just"/>
            <a:r>
              <a:rPr lang="en-US" dirty="0"/>
              <a:t>Language Support package: A collection of classes and method required for implementing basic features of java.</a:t>
            </a:r>
          </a:p>
          <a:p>
            <a:pPr algn="just"/>
            <a:r>
              <a:rPr lang="en-US" dirty="0"/>
              <a:t>Utility Package: A collection of classes to provide utility functions such as date and time function.</a:t>
            </a:r>
          </a:p>
          <a:p>
            <a:pPr algn="just"/>
            <a:r>
              <a:rPr lang="en-US" dirty="0"/>
              <a:t>Input/output Package: A Collection of classes required for input/output manipulation.</a:t>
            </a:r>
          </a:p>
          <a:p>
            <a:pPr algn="just"/>
            <a:r>
              <a:rPr lang="en-US" dirty="0"/>
              <a:t>Networking package: A collection of classes for communicating with other computers via internet.</a:t>
            </a:r>
          </a:p>
          <a:p>
            <a:pPr algn="just"/>
            <a:r>
              <a:rPr lang="en-US" dirty="0"/>
              <a:t>AWT package: The Abstract Window Tool kit package contain classes that implement platform-independent graphical user interface.</a:t>
            </a:r>
          </a:p>
          <a:p>
            <a:pPr algn="just"/>
            <a:r>
              <a:rPr lang="en-US" dirty="0"/>
              <a:t>Applet package: This include a set of classes that allow us to create Java applet</a:t>
            </a:r>
            <a:endParaRPr lang="en-IN" dirty="0"/>
          </a:p>
        </p:txBody>
      </p:sp>
    </p:spTree>
    <p:extLst>
      <p:ext uri="{BB962C8B-B14F-4D97-AF65-F5344CB8AC3E}">
        <p14:creationId xmlns:p14="http://schemas.microsoft.com/office/powerpoint/2010/main" val="19141399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188640"/>
            <a:ext cx="8352928" cy="6192688"/>
          </a:xfrm>
        </p:spPr>
        <p:txBody>
          <a:bodyPr/>
          <a:lstStyle/>
          <a:p>
            <a:pPr marL="45720" indent="0">
              <a:buNone/>
            </a:pPr>
            <a:r>
              <a:rPr lang="en-US" b="1" dirty="0"/>
              <a:t>Scope of Variables in Java</a:t>
            </a:r>
            <a:r>
              <a:rPr lang="en-US" dirty="0"/>
              <a:t>:</a:t>
            </a:r>
          </a:p>
          <a:p>
            <a:pPr marL="45720" indent="0">
              <a:buNone/>
            </a:pPr>
            <a:r>
              <a:rPr lang="en-US" dirty="0"/>
              <a:t>Java variables are actually classified into three kinds – </a:t>
            </a:r>
          </a:p>
          <a:p>
            <a:r>
              <a:rPr lang="en-US" dirty="0"/>
              <a:t>Instance variable</a:t>
            </a:r>
          </a:p>
          <a:p>
            <a:r>
              <a:rPr lang="en-US" dirty="0"/>
              <a:t>Class variable</a:t>
            </a:r>
          </a:p>
          <a:p>
            <a:r>
              <a:rPr lang="en-US" dirty="0"/>
              <a:t>Local variable</a:t>
            </a:r>
          </a:p>
          <a:p>
            <a:pPr marL="45720" indent="0" algn="just">
              <a:buNone/>
            </a:pPr>
            <a:r>
              <a:rPr lang="en-US" dirty="0"/>
              <a:t>Instance variable and class variable are declared inside a class. Instance variable are created when the objects are instantiated and therefore they are associated with the objects. They take different values for each object.</a:t>
            </a:r>
          </a:p>
          <a:p>
            <a:pPr marL="45720" indent="0" algn="just">
              <a:buNone/>
            </a:pPr>
            <a:r>
              <a:rPr lang="en-US" dirty="0"/>
              <a:t>On the other hand, class variables are global to a class and belong to the entire set of objects that class creates. Only one memory location is created for each class variable.</a:t>
            </a:r>
          </a:p>
          <a:p>
            <a:pPr marL="45720" indent="0" algn="just">
              <a:buNone/>
            </a:pPr>
            <a:r>
              <a:rPr lang="en-US" dirty="0"/>
              <a:t>Variable declared and used inside methods are called local variables. They are called so because they are not available for use outside the method definition. </a:t>
            </a:r>
          </a:p>
          <a:p>
            <a:endParaRPr lang="en-IN" dirty="0"/>
          </a:p>
        </p:txBody>
      </p:sp>
    </p:spTree>
    <p:extLst>
      <p:ext uri="{BB962C8B-B14F-4D97-AF65-F5344CB8AC3E}">
        <p14:creationId xmlns:p14="http://schemas.microsoft.com/office/powerpoint/2010/main" val="15764873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332656"/>
            <a:ext cx="8208912" cy="6048672"/>
          </a:xfrm>
        </p:spPr>
        <p:txBody>
          <a:bodyPr/>
          <a:lstStyle/>
          <a:p>
            <a:pPr algn="just"/>
            <a:r>
              <a:rPr lang="en-US" b="1" dirty="0"/>
              <a:t>Type casting</a:t>
            </a:r>
            <a:r>
              <a:rPr lang="en-US" dirty="0"/>
              <a:t>: the process of converting one data type to another is called casting. Casting is often necessary when a method return a type different from the one we require.</a:t>
            </a:r>
          </a:p>
          <a:p>
            <a:pPr marL="45720" indent="0" algn="just">
              <a:buNone/>
            </a:pPr>
            <a:r>
              <a:rPr lang="en-US" dirty="0"/>
              <a:t>e.g.  </a:t>
            </a:r>
            <a:r>
              <a:rPr lang="en-US" dirty="0" err="1"/>
              <a:t>malloc</a:t>
            </a:r>
            <a:r>
              <a:rPr lang="en-US" dirty="0"/>
              <a:t>()</a:t>
            </a:r>
          </a:p>
          <a:p>
            <a:pPr marL="45720" indent="0" algn="just">
              <a:buNone/>
            </a:pPr>
            <a:r>
              <a:rPr lang="en-US" dirty="0"/>
              <a:t>The process of assigning a smaller type to a larger one is known as </a:t>
            </a:r>
            <a:r>
              <a:rPr lang="en-US" b="1" dirty="0"/>
              <a:t>widening or promotion </a:t>
            </a:r>
            <a:r>
              <a:rPr lang="en-US" dirty="0"/>
              <a:t>and that of assigning a larger type to a smaller one is known as </a:t>
            </a:r>
            <a:r>
              <a:rPr lang="en-US" b="1" dirty="0"/>
              <a:t>narrowing</a:t>
            </a:r>
            <a:r>
              <a:rPr lang="en-US" dirty="0"/>
              <a:t>. Note that narrowing may result in loss of information.</a:t>
            </a:r>
          </a:p>
          <a:p>
            <a:pPr marL="45720" indent="0" algn="just">
              <a:buNone/>
            </a:pPr>
            <a:endParaRPr lang="en-US" dirty="0"/>
          </a:p>
          <a:p>
            <a:pPr algn="just"/>
            <a:r>
              <a:rPr lang="en-US" b="1" dirty="0"/>
              <a:t>Increment and decrement operator:</a:t>
            </a:r>
          </a:p>
          <a:p>
            <a:pPr marL="45720" indent="0" algn="just">
              <a:buNone/>
            </a:pPr>
            <a:r>
              <a:rPr lang="en-US" dirty="0"/>
              <a:t>m=5;</a:t>
            </a:r>
          </a:p>
          <a:p>
            <a:pPr marL="45720" indent="0" algn="just">
              <a:buNone/>
            </a:pPr>
            <a:r>
              <a:rPr lang="en-US" dirty="0"/>
              <a:t>y=++m;     in this case y and m would be 6.</a:t>
            </a:r>
          </a:p>
          <a:p>
            <a:pPr marL="45720" indent="0" algn="just">
              <a:buNone/>
            </a:pPr>
            <a:r>
              <a:rPr lang="en-US" dirty="0"/>
              <a:t>m=5;</a:t>
            </a:r>
          </a:p>
          <a:p>
            <a:pPr marL="45720" indent="0" algn="just">
              <a:buNone/>
            </a:pPr>
            <a:r>
              <a:rPr lang="en-US" dirty="0"/>
              <a:t>y=m++; in this case y would be 5 and m would be 6.</a:t>
            </a:r>
          </a:p>
          <a:p>
            <a:pPr marL="45720" indent="0" algn="just">
              <a:buNone/>
            </a:pPr>
            <a:endParaRPr lang="en-IN" dirty="0"/>
          </a:p>
        </p:txBody>
      </p:sp>
    </p:spTree>
    <p:extLst>
      <p:ext uri="{BB962C8B-B14F-4D97-AF65-F5344CB8AC3E}">
        <p14:creationId xmlns:p14="http://schemas.microsoft.com/office/powerpoint/2010/main" val="345062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51520" y="188640"/>
            <a:ext cx="8424936" cy="6120680"/>
          </a:xfrm>
        </p:spPr>
        <p:txBody>
          <a:bodyPr/>
          <a:lstStyle/>
          <a:p>
            <a:pPr algn="l"/>
            <a:r>
              <a:rPr lang="en-US" b="1" dirty="0">
                <a:solidFill>
                  <a:schemeClr val="tx1"/>
                </a:solidFill>
              </a:rPr>
              <a:t>Java is used for:</a:t>
            </a:r>
          </a:p>
          <a:p>
            <a:pPr marL="457200" indent="-457200" algn="l">
              <a:buFont typeface="Arial" pitchFamily="34" charset="0"/>
              <a:buChar char="•"/>
            </a:pPr>
            <a:r>
              <a:rPr lang="en-US" dirty="0">
                <a:solidFill>
                  <a:schemeClr val="tx1"/>
                </a:solidFill>
              </a:rPr>
              <a:t>Mobile applications (specially Android apps)</a:t>
            </a:r>
          </a:p>
          <a:p>
            <a:pPr marL="457200" indent="-457200" algn="l">
              <a:buFont typeface="Arial" pitchFamily="34" charset="0"/>
              <a:buChar char="•"/>
            </a:pPr>
            <a:r>
              <a:rPr lang="en-US" dirty="0">
                <a:solidFill>
                  <a:schemeClr val="tx1"/>
                </a:solidFill>
              </a:rPr>
              <a:t>Desktop applications</a:t>
            </a:r>
          </a:p>
          <a:p>
            <a:pPr marL="457200" indent="-457200" algn="l">
              <a:buFont typeface="Arial" pitchFamily="34" charset="0"/>
              <a:buChar char="•"/>
            </a:pPr>
            <a:r>
              <a:rPr lang="en-US" dirty="0">
                <a:solidFill>
                  <a:schemeClr val="tx1"/>
                </a:solidFill>
              </a:rPr>
              <a:t>Web applications</a:t>
            </a:r>
          </a:p>
          <a:p>
            <a:pPr marL="457200" indent="-457200" algn="l">
              <a:buFont typeface="Arial" pitchFamily="34" charset="0"/>
              <a:buChar char="•"/>
            </a:pPr>
            <a:r>
              <a:rPr lang="en-US" dirty="0">
                <a:solidFill>
                  <a:schemeClr val="tx1"/>
                </a:solidFill>
              </a:rPr>
              <a:t>Web servers and application servers</a:t>
            </a:r>
          </a:p>
          <a:p>
            <a:pPr marL="457200" indent="-457200" algn="l">
              <a:buFont typeface="Arial" pitchFamily="34" charset="0"/>
              <a:buChar char="•"/>
            </a:pPr>
            <a:r>
              <a:rPr lang="en-US" dirty="0">
                <a:solidFill>
                  <a:schemeClr val="tx1"/>
                </a:solidFill>
              </a:rPr>
              <a:t>Games</a:t>
            </a:r>
          </a:p>
          <a:p>
            <a:pPr marL="457200" indent="-457200" algn="l">
              <a:buFont typeface="Arial" pitchFamily="34" charset="0"/>
              <a:buChar char="•"/>
            </a:pPr>
            <a:r>
              <a:rPr lang="en-US" dirty="0">
                <a:solidFill>
                  <a:schemeClr val="tx1"/>
                </a:solidFill>
              </a:rPr>
              <a:t>Database connection</a:t>
            </a:r>
          </a:p>
          <a:p>
            <a:pPr marL="457200" indent="-457200" algn="l">
              <a:buFont typeface="Arial" pitchFamily="34" charset="0"/>
              <a:buChar char="•"/>
            </a:pPr>
            <a:r>
              <a:rPr lang="en-US" dirty="0">
                <a:solidFill>
                  <a:schemeClr val="tx1"/>
                </a:solidFill>
              </a:rPr>
              <a:t>And much, much more!</a:t>
            </a:r>
          </a:p>
          <a:p>
            <a:endParaRPr lang="en-IN" dirty="0"/>
          </a:p>
        </p:txBody>
      </p:sp>
    </p:spTree>
    <p:extLst>
      <p:ext uri="{BB962C8B-B14F-4D97-AF65-F5344CB8AC3E}">
        <p14:creationId xmlns:p14="http://schemas.microsoft.com/office/powerpoint/2010/main" val="3637395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260648"/>
            <a:ext cx="8352928" cy="6264696"/>
          </a:xfrm>
        </p:spPr>
        <p:txBody>
          <a:bodyPr/>
          <a:lstStyle/>
          <a:p>
            <a:r>
              <a:rPr lang="en-US" b="1" dirty="0" err="1"/>
              <a:t>Instanceof</a:t>
            </a:r>
            <a:r>
              <a:rPr lang="en-US" b="1" dirty="0"/>
              <a:t> operator</a:t>
            </a:r>
            <a:r>
              <a:rPr lang="en-US" dirty="0"/>
              <a:t>:</a:t>
            </a:r>
          </a:p>
          <a:p>
            <a:pPr marL="45720" indent="0" algn="just">
              <a:buNone/>
            </a:pPr>
            <a:r>
              <a:rPr lang="en-US" dirty="0"/>
              <a:t>The </a:t>
            </a:r>
            <a:r>
              <a:rPr lang="en-US" dirty="0" err="1"/>
              <a:t>instanceof</a:t>
            </a:r>
            <a:r>
              <a:rPr lang="en-US" dirty="0"/>
              <a:t> is an object reference operator and return true if the object on the left-hand side is an instance of the class given on the right-hand side. This operator allows us to determine whether the object belongs to a particular class or not.</a:t>
            </a:r>
          </a:p>
          <a:p>
            <a:pPr marL="45720" indent="0" algn="just">
              <a:buNone/>
            </a:pPr>
            <a:r>
              <a:rPr lang="en-US" dirty="0"/>
              <a:t>Example: </a:t>
            </a:r>
            <a:r>
              <a:rPr lang="en-US" b="1" dirty="0"/>
              <a:t>person  </a:t>
            </a:r>
            <a:r>
              <a:rPr lang="en-US" b="1" dirty="0" err="1"/>
              <a:t>instanceof</a:t>
            </a:r>
            <a:r>
              <a:rPr lang="en-US" b="1" dirty="0"/>
              <a:t> student</a:t>
            </a:r>
          </a:p>
          <a:p>
            <a:pPr marL="45720" indent="0" algn="just">
              <a:buNone/>
            </a:pPr>
            <a:r>
              <a:rPr lang="en-US" dirty="0"/>
              <a:t>Is true if the object person belong to the class student; otherwise it is false </a:t>
            </a:r>
            <a:endParaRPr lang="en-IN" dirty="0"/>
          </a:p>
        </p:txBody>
      </p:sp>
    </p:spTree>
    <p:extLst>
      <p:ext uri="{BB962C8B-B14F-4D97-AF65-F5344CB8AC3E}">
        <p14:creationId xmlns:p14="http://schemas.microsoft.com/office/powerpoint/2010/main" val="37357745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332656"/>
            <a:ext cx="8280920" cy="6192688"/>
          </a:xfrm>
        </p:spPr>
        <p:txBody>
          <a:bodyPr/>
          <a:lstStyle/>
          <a:p>
            <a:pPr marL="45720" indent="0">
              <a:buNone/>
            </a:pPr>
            <a:r>
              <a:rPr lang="en-US" b="1" dirty="0"/>
              <a:t>Java Abstract Classes and Methods</a:t>
            </a:r>
          </a:p>
          <a:p>
            <a:pPr algn="just"/>
            <a:r>
              <a:rPr lang="en-US" dirty="0"/>
              <a:t>Data </a:t>
            </a:r>
            <a:r>
              <a:rPr lang="en-US" b="1" dirty="0"/>
              <a:t>abstraction</a:t>
            </a:r>
            <a:r>
              <a:rPr lang="en-US" dirty="0"/>
              <a:t> is the process of hiding certain details and showing only essential information to the user.</a:t>
            </a:r>
            <a:br>
              <a:rPr lang="en-US" dirty="0"/>
            </a:br>
            <a:r>
              <a:rPr lang="en-US" dirty="0"/>
              <a:t>Abstraction can be achieved with either </a:t>
            </a:r>
            <a:r>
              <a:rPr lang="en-US" b="1" dirty="0"/>
              <a:t>abstract classes</a:t>
            </a:r>
            <a:r>
              <a:rPr lang="en-US" dirty="0"/>
              <a:t> or </a:t>
            </a:r>
            <a:r>
              <a:rPr lang="en-US" b="1" dirty="0" err="1">
                <a:hlinkClick r:id="rId2"/>
              </a:rPr>
              <a:t>interfaces</a:t>
            </a:r>
            <a:r>
              <a:rPr lang="en-US" dirty="0" err="1"/>
              <a:t>.The</a:t>
            </a:r>
            <a:r>
              <a:rPr lang="en-US" dirty="0"/>
              <a:t> abstract keyword is a non-access modifier, used for classes and methods: </a:t>
            </a:r>
          </a:p>
          <a:p>
            <a:pPr algn="just"/>
            <a:r>
              <a:rPr lang="en-US" b="1" dirty="0"/>
              <a:t>Abstract class:</a:t>
            </a:r>
            <a:r>
              <a:rPr lang="en-US" dirty="0"/>
              <a:t> is a restricted class that cannot be used to create objects (to access it, it must be inherited from another class).</a:t>
            </a:r>
          </a:p>
          <a:p>
            <a:pPr marL="45720" indent="0" algn="just">
              <a:buNone/>
            </a:pPr>
            <a:endParaRPr lang="en-US" dirty="0"/>
          </a:p>
          <a:p>
            <a:pPr algn="just"/>
            <a:r>
              <a:rPr lang="en-US" b="1" dirty="0"/>
              <a:t>Abstract method:</a:t>
            </a:r>
            <a:r>
              <a:rPr lang="en-US" dirty="0"/>
              <a:t> can only be used in an abstract class, and it does not have a body. The body is provided by the subclass (inherited from).</a:t>
            </a:r>
          </a:p>
          <a:p>
            <a:pPr algn="just"/>
            <a:r>
              <a:rPr lang="en-US" dirty="0"/>
              <a:t>An abstract class can have both abstract and regular methods:</a:t>
            </a:r>
          </a:p>
          <a:p>
            <a:pPr marL="45720" indent="0">
              <a:buNone/>
            </a:pPr>
            <a:endParaRPr lang="en-IN" dirty="0"/>
          </a:p>
        </p:txBody>
      </p:sp>
    </p:spTree>
    <p:extLst>
      <p:ext uri="{BB962C8B-B14F-4D97-AF65-F5344CB8AC3E}">
        <p14:creationId xmlns:p14="http://schemas.microsoft.com/office/powerpoint/2010/main" val="19415712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260648"/>
            <a:ext cx="8208912" cy="6192688"/>
          </a:xfrm>
        </p:spPr>
        <p:txBody>
          <a:bodyPr/>
          <a:lstStyle/>
          <a:p>
            <a:pPr marL="45720" indent="0">
              <a:buNone/>
            </a:pPr>
            <a:r>
              <a:rPr lang="en-IN" dirty="0"/>
              <a:t>abstract class Animal </a:t>
            </a:r>
          </a:p>
          <a:p>
            <a:pPr marL="45720" indent="0">
              <a:buNone/>
            </a:pPr>
            <a:r>
              <a:rPr lang="en-IN" dirty="0"/>
              <a:t>{ </a:t>
            </a:r>
          </a:p>
          <a:p>
            <a:pPr marL="45720" indent="0">
              <a:buNone/>
            </a:pPr>
            <a:r>
              <a:rPr lang="en-IN" dirty="0"/>
              <a:t>public abstract void </a:t>
            </a:r>
            <a:r>
              <a:rPr lang="en-IN" dirty="0" err="1"/>
              <a:t>animalSound</a:t>
            </a:r>
            <a:r>
              <a:rPr lang="en-IN" dirty="0"/>
              <a:t>(); </a:t>
            </a:r>
          </a:p>
          <a:p>
            <a:pPr marL="45720" indent="0">
              <a:buNone/>
            </a:pPr>
            <a:r>
              <a:rPr lang="en-IN" dirty="0"/>
              <a:t>public void sleep() </a:t>
            </a:r>
          </a:p>
          <a:p>
            <a:pPr marL="45720" indent="0">
              <a:buNone/>
            </a:pPr>
            <a:r>
              <a:rPr lang="en-IN" dirty="0"/>
              <a:t>{ </a:t>
            </a:r>
          </a:p>
          <a:p>
            <a:pPr marL="45720" indent="0">
              <a:buNone/>
            </a:pPr>
            <a:r>
              <a:rPr lang="en-IN" dirty="0" err="1"/>
              <a:t>System.out.println</a:t>
            </a:r>
            <a:r>
              <a:rPr lang="en-IN" dirty="0"/>
              <a:t>("</a:t>
            </a:r>
            <a:r>
              <a:rPr lang="en-IN" dirty="0" err="1"/>
              <a:t>Zzz</a:t>
            </a:r>
            <a:r>
              <a:rPr lang="en-IN" dirty="0"/>
              <a:t>"); </a:t>
            </a:r>
          </a:p>
          <a:p>
            <a:pPr marL="45720" indent="0">
              <a:buNone/>
            </a:pPr>
            <a:r>
              <a:rPr lang="en-IN" dirty="0"/>
              <a:t>} </a:t>
            </a:r>
          </a:p>
          <a:p>
            <a:pPr marL="45720" indent="0">
              <a:buNone/>
            </a:pPr>
            <a:r>
              <a:rPr lang="en-IN" dirty="0"/>
              <a:t>} </a:t>
            </a:r>
          </a:p>
          <a:p>
            <a:pPr marL="45720" indent="0">
              <a:buNone/>
            </a:pPr>
            <a:endParaRPr lang="en-US" dirty="0"/>
          </a:p>
          <a:p>
            <a:pPr marL="45720" indent="0">
              <a:buNone/>
            </a:pPr>
            <a:r>
              <a:rPr lang="en-US" dirty="0"/>
              <a:t>From the example above, it is not possible to create an object of the Animal class:</a:t>
            </a:r>
          </a:p>
          <a:p>
            <a:pPr marL="45720" indent="0">
              <a:buNone/>
            </a:pPr>
            <a:r>
              <a:rPr lang="en-US" b="1" dirty="0"/>
              <a:t>Animal </a:t>
            </a:r>
            <a:r>
              <a:rPr lang="en-US" b="1" dirty="0" err="1"/>
              <a:t>myObj</a:t>
            </a:r>
            <a:r>
              <a:rPr lang="en-US" b="1" dirty="0"/>
              <a:t> = new Animal(); </a:t>
            </a:r>
            <a:r>
              <a:rPr lang="en-US" dirty="0"/>
              <a:t>// will generate an error</a:t>
            </a:r>
          </a:p>
          <a:p>
            <a:pPr marL="45720" indent="0">
              <a:buNone/>
            </a:pPr>
            <a:r>
              <a:rPr lang="en-US" dirty="0"/>
              <a:t>To access the abstract class, it must be inherited from another class.</a:t>
            </a:r>
          </a:p>
          <a:p>
            <a:pPr marL="45720" indent="0">
              <a:buNone/>
            </a:pPr>
            <a:endParaRPr lang="en-IN" dirty="0"/>
          </a:p>
        </p:txBody>
      </p:sp>
    </p:spTree>
    <p:extLst>
      <p:ext uri="{BB962C8B-B14F-4D97-AF65-F5344CB8AC3E}">
        <p14:creationId xmlns:p14="http://schemas.microsoft.com/office/powerpoint/2010/main" val="6801782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7544" y="188640"/>
            <a:ext cx="8136904" cy="6408712"/>
          </a:xfrm>
        </p:spPr>
        <p:txBody>
          <a:bodyPr>
            <a:normAutofit fontScale="70000" lnSpcReduction="20000"/>
          </a:bodyPr>
          <a:lstStyle/>
          <a:p>
            <a:pPr marL="45720" indent="0">
              <a:buNone/>
            </a:pPr>
            <a:r>
              <a:rPr lang="en-IN" dirty="0"/>
              <a:t>// Abstract class </a:t>
            </a:r>
          </a:p>
          <a:p>
            <a:pPr marL="45720" indent="0">
              <a:buNone/>
            </a:pPr>
            <a:r>
              <a:rPr lang="en-IN" dirty="0"/>
              <a:t>abstract class Animal </a:t>
            </a:r>
          </a:p>
          <a:p>
            <a:pPr marL="45720" indent="0">
              <a:buNone/>
            </a:pPr>
            <a:r>
              <a:rPr lang="en-IN" dirty="0"/>
              <a:t>{ </a:t>
            </a:r>
          </a:p>
          <a:p>
            <a:pPr marL="45720" indent="0">
              <a:buNone/>
            </a:pPr>
            <a:r>
              <a:rPr lang="en-IN" dirty="0"/>
              <a:t>public abstract void </a:t>
            </a:r>
            <a:r>
              <a:rPr lang="en-IN" dirty="0" err="1"/>
              <a:t>animalSound</a:t>
            </a:r>
            <a:r>
              <a:rPr lang="en-IN" dirty="0"/>
              <a:t>(); // Abstract method (does not have a body) </a:t>
            </a:r>
          </a:p>
          <a:p>
            <a:pPr marL="45720" indent="0">
              <a:buNone/>
            </a:pPr>
            <a:r>
              <a:rPr lang="en-IN" dirty="0"/>
              <a:t>public void sleep() // Regular method </a:t>
            </a:r>
          </a:p>
          <a:p>
            <a:pPr marL="45720" indent="0">
              <a:buNone/>
            </a:pPr>
            <a:r>
              <a:rPr lang="en-IN" dirty="0"/>
              <a:t>{ </a:t>
            </a:r>
          </a:p>
          <a:p>
            <a:pPr marL="45720" indent="0">
              <a:buNone/>
            </a:pPr>
            <a:r>
              <a:rPr lang="en-IN" dirty="0" err="1"/>
              <a:t>System.out.println</a:t>
            </a:r>
            <a:r>
              <a:rPr lang="en-IN" dirty="0"/>
              <a:t>("</a:t>
            </a:r>
            <a:r>
              <a:rPr lang="en-IN" dirty="0" err="1"/>
              <a:t>Zzz</a:t>
            </a:r>
            <a:r>
              <a:rPr lang="en-IN" dirty="0"/>
              <a:t>"); </a:t>
            </a:r>
          </a:p>
          <a:p>
            <a:pPr marL="45720" indent="0">
              <a:buNone/>
            </a:pPr>
            <a:r>
              <a:rPr lang="en-IN" dirty="0"/>
              <a:t>} </a:t>
            </a:r>
          </a:p>
          <a:p>
            <a:pPr marL="45720" indent="0">
              <a:buNone/>
            </a:pPr>
            <a:r>
              <a:rPr lang="en-IN" dirty="0"/>
              <a:t>} </a:t>
            </a:r>
          </a:p>
          <a:p>
            <a:pPr marL="45720" indent="0">
              <a:buNone/>
            </a:pPr>
            <a:r>
              <a:rPr lang="en-IN" dirty="0"/>
              <a:t>class Pig extends Animal  // Subclass (inherit from Animal) </a:t>
            </a:r>
          </a:p>
          <a:p>
            <a:pPr marL="45720" indent="0">
              <a:buNone/>
            </a:pPr>
            <a:r>
              <a:rPr lang="en-IN" dirty="0"/>
              <a:t>{ </a:t>
            </a:r>
          </a:p>
          <a:p>
            <a:pPr marL="45720" indent="0">
              <a:buNone/>
            </a:pPr>
            <a:r>
              <a:rPr lang="en-IN" dirty="0"/>
              <a:t>public void </a:t>
            </a:r>
            <a:r>
              <a:rPr lang="en-IN" dirty="0" err="1"/>
              <a:t>animalSound</a:t>
            </a:r>
            <a:r>
              <a:rPr lang="en-IN" dirty="0"/>
              <a:t>() </a:t>
            </a:r>
          </a:p>
          <a:p>
            <a:pPr marL="45720" indent="0">
              <a:buNone/>
            </a:pPr>
            <a:r>
              <a:rPr lang="en-IN" dirty="0"/>
              <a:t>{ </a:t>
            </a:r>
          </a:p>
          <a:p>
            <a:pPr marL="45720" indent="0">
              <a:buNone/>
            </a:pPr>
            <a:r>
              <a:rPr lang="en-IN" dirty="0" err="1"/>
              <a:t>System.out.println</a:t>
            </a:r>
            <a:r>
              <a:rPr lang="en-IN" dirty="0"/>
              <a:t>("The pig says: wee wee");</a:t>
            </a:r>
          </a:p>
          <a:p>
            <a:pPr marL="45720" indent="0">
              <a:buNone/>
            </a:pPr>
            <a:r>
              <a:rPr lang="en-IN" dirty="0"/>
              <a:t>} </a:t>
            </a:r>
          </a:p>
          <a:p>
            <a:pPr marL="45720" indent="0">
              <a:buNone/>
            </a:pPr>
            <a:r>
              <a:rPr lang="en-IN" dirty="0"/>
              <a:t>} </a:t>
            </a:r>
          </a:p>
          <a:p>
            <a:pPr marL="45720" indent="0">
              <a:buNone/>
            </a:pPr>
            <a:r>
              <a:rPr lang="en-IN" dirty="0"/>
              <a:t>class </a:t>
            </a:r>
            <a:r>
              <a:rPr lang="en-IN" dirty="0" err="1"/>
              <a:t>MyMainClass</a:t>
            </a:r>
            <a:r>
              <a:rPr lang="en-IN" dirty="0"/>
              <a:t> </a:t>
            </a:r>
          </a:p>
          <a:p>
            <a:pPr marL="45720" indent="0">
              <a:buNone/>
            </a:pPr>
            <a:r>
              <a:rPr lang="en-IN" dirty="0"/>
              <a:t>{ </a:t>
            </a:r>
          </a:p>
          <a:p>
            <a:pPr marL="45720" indent="0">
              <a:buNone/>
            </a:pPr>
            <a:r>
              <a:rPr lang="en-IN" dirty="0"/>
              <a:t>public static void main(String[] </a:t>
            </a:r>
            <a:r>
              <a:rPr lang="en-IN" dirty="0" err="1"/>
              <a:t>args</a:t>
            </a:r>
            <a:r>
              <a:rPr lang="en-IN" dirty="0"/>
              <a:t>) </a:t>
            </a:r>
          </a:p>
          <a:p>
            <a:pPr marL="45720" indent="0">
              <a:buNone/>
            </a:pPr>
            <a:r>
              <a:rPr lang="en-IN" dirty="0"/>
              <a:t>{ </a:t>
            </a:r>
          </a:p>
          <a:p>
            <a:pPr marL="45720" indent="0">
              <a:buNone/>
            </a:pPr>
            <a:r>
              <a:rPr lang="en-IN" dirty="0"/>
              <a:t>Pig </a:t>
            </a:r>
            <a:r>
              <a:rPr lang="en-IN" dirty="0" err="1"/>
              <a:t>myPig</a:t>
            </a:r>
            <a:r>
              <a:rPr lang="en-IN" dirty="0"/>
              <a:t> = new Pig(); // Create a Pig object</a:t>
            </a:r>
          </a:p>
          <a:p>
            <a:pPr marL="45720" indent="0">
              <a:buNone/>
            </a:pPr>
            <a:r>
              <a:rPr lang="en-IN" dirty="0"/>
              <a:t> </a:t>
            </a:r>
            <a:r>
              <a:rPr lang="en-IN" dirty="0" err="1"/>
              <a:t>myPig.animalSound</a:t>
            </a:r>
            <a:r>
              <a:rPr lang="en-IN" dirty="0"/>
              <a:t>(); </a:t>
            </a:r>
          </a:p>
          <a:p>
            <a:pPr marL="45720" indent="0">
              <a:buNone/>
            </a:pPr>
            <a:r>
              <a:rPr lang="en-IN" dirty="0" err="1"/>
              <a:t>myPig.sleep</a:t>
            </a:r>
            <a:r>
              <a:rPr lang="en-IN" dirty="0"/>
              <a:t>(); </a:t>
            </a:r>
          </a:p>
          <a:p>
            <a:pPr marL="45720" indent="0">
              <a:buNone/>
            </a:pPr>
            <a:r>
              <a:rPr lang="en-US" dirty="0"/>
              <a:t>}   }</a:t>
            </a:r>
            <a:endParaRPr lang="en-IN" dirty="0"/>
          </a:p>
        </p:txBody>
      </p:sp>
    </p:spTree>
    <p:extLst>
      <p:ext uri="{BB962C8B-B14F-4D97-AF65-F5344CB8AC3E}">
        <p14:creationId xmlns:p14="http://schemas.microsoft.com/office/powerpoint/2010/main" val="5820384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7544" y="188640"/>
            <a:ext cx="8208912" cy="6336704"/>
          </a:xfrm>
        </p:spPr>
        <p:txBody>
          <a:bodyPr>
            <a:normAutofit lnSpcReduction="10000"/>
          </a:bodyPr>
          <a:lstStyle/>
          <a:p>
            <a:pPr marL="45720" indent="0">
              <a:buNone/>
            </a:pPr>
            <a:r>
              <a:rPr lang="en-US" b="1" dirty="0"/>
              <a:t>Why And When To Use Abstract Classes and Methods?</a:t>
            </a:r>
          </a:p>
          <a:p>
            <a:r>
              <a:rPr lang="en-US" dirty="0"/>
              <a:t>To achieve security - hide certain details and only show the important details of an object.</a:t>
            </a:r>
          </a:p>
          <a:p>
            <a:r>
              <a:rPr lang="en-US" dirty="0"/>
              <a:t>This allows us to manage complexity by omitting or hiding details with a simpler, higher-level idea.</a:t>
            </a:r>
          </a:p>
          <a:p>
            <a:pPr marL="45720" indent="0">
              <a:buNone/>
            </a:pPr>
            <a:r>
              <a:rPr lang="en-US" b="1" dirty="0"/>
              <a:t>Points to Remember:</a:t>
            </a:r>
          </a:p>
          <a:p>
            <a:pPr algn="just"/>
            <a:r>
              <a:rPr lang="en-US" dirty="0"/>
              <a:t>An abstract class must be declared with an abstract keyword.</a:t>
            </a:r>
          </a:p>
          <a:p>
            <a:pPr algn="just"/>
            <a:r>
              <a:rPr lang="en-US" dirty="0"/>
              <a:t>It can have abstract and non-abstract methods.</a:t>
            </a:r>
          </a:p>
          <a:p>
            <a:pPr algn="just"/>
            <a:r>
              <a:rPr lang="en-US" dirty="0"/>
              <a:t>It cannot be instantiated.</a:t>
            </a:r>
          </a:p>
          <a:p>
            <a:pPr algn="just"/>
            <a:r>
              <a:rPr lang="en-US" dirty="0"/>
              <a:t>It can have </a:t>
            </a:r>
            <a:r>
              <a:rPr lang="en-US" dirty="0">
                <a:hlinkClick r:id="rId2"/>
              </a:rPr>
              <a:t>constructors</a:t>
            </a:r>
            <a:r>
              <a:rPr lang="en-US" dirty="0"/>
              <a:t> and static methods also.</a:t>
            </a:r>
          </a:p>
          <a:p>
            <a:pPr algn="just"/>
            <a:r>
              <a:rPr lang="en-US" dirty="0"/>
              <a:t>To implement features of an abstract class, we inherit subclasses from it and create objects of the subclass.</a:t>
            </a:r>
          </a:p>
          <a:p>
            <a:pPr algn="just"/>
            <a:r>
              <a:rPr lang="en-US" dirty="0"/>
              <a:t>It can have final methods which will force the subclass not to change the body of the method.</a:t>
            </a:r>
          </a:p>
          <a:p>
            <a:pPr algn="just"/>
            <a:r>
              <a:rPr lang="en-US" dirty="0"/>
              <a:t>If subclass does not implement all the abstract methods of the superclass, then subclass may be declare abstract.</a:t>
            </a:r>
          </a:p>
          <a:p>
            <a:pPr algn="just"/>
            <a:endParaRPr lang="en-US" dirty="0"/>
          </a:p>
          <a:p>
            <a:pPr marL="45720" indent="0">
              <a:buNone/>
            </a:pPr>
            <a:endParaRPr lang="en-IN" dirty="0"/>
          </a:p>
        </p:txBody>
      </p:sp>
    </p:spTree>
    <p:extLst>
      <p:ext uri="{BB962C8B-B14F-4D97-AF65-F5344CB8AC3E}">
        <p14:creationId xmlns:p14="http://schemas.microsoft.com/office/powerpoint/2010/main" val="14804501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260648"/>
            <a:ext cx="8352928" cy="6192688"/>
          </a:xfrm>
        </p:spPr>
        <p:txBody>
          <a:bodyPr/>
          <a:lstStyle/>
          <a:p>
            <a:pPr marL="45720" indent="0">
              <a:buNone/>
            </a:pPr>
            <a:r>
              <a:rPr lang="en-US" b="1" dirty="0"/>
              <a:t>Why can’t we create the object of an abstract class?</a:t>
            </a:r>
          </a:p>
          <a:p>
            <a:pPr algn="just"/>
            <a:r>
              <a:rPr lang="en-US" dirty="0"/>
              <a:t>Because these classes are incomplete, they have abstract methods that have no body so if java allows you to create object of this class then if someone calls the abstract method using that object then What would </a:t>
            </a:r>
            <a:r>
              <a:rPr lang="en-US" dirty="0" err="1"/>
              <a:t>happen?There</a:t>
            </a:r>
            <a:r>
              <a:rPr lang="en-US" dirty="0"/>
              <a:t> would be no actual implementation of the method to invoke.</a:t>
            </a:r>
            <a:br>
              <a:rPr lang="en-US" dirty="0"/>
            </a:br>
            <a:r>
              <a:rPr lang="en-US" dirty="0"/>
              <a:t>Also because an object is concrete. An abstract class is like a template, so you have to extend it and build on it before you can use it.</a:t>
            </a:r>
          </a:p>
          <a:p>
            <a:endParaRPr lang="en-IN" dirty="0"/>
          </a:p>
        </p:txBody>
      </p:sp>
    </p:spTree>
    <p:extLst>
      <p:ext uri="{BB962C8B-B14F-4D97-AF65-F5344CB8AC3E}">
        <p14:creationId xmlns:p14="http://schemas.microsoft.com/office/powerpoint/2010/main" val="348980432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7544" y="188640"/>
            <a:ext cx="7796336" cy="6336704"/>
          </a:xfrm>
        </p:spPr>
        <p:txBody>
          <a:bodyPr>
            <a:normAutofit fontScale="55000" lnSpcReduction="20000"/>
          </a:bodyPr>
          <a:lstStyle/>
          <a:p>
            <a:pPr marL="45720" indent="0">
              <a:buNone/>
            </a:pPr>
            <a:r>
              <a:rPr lang="en-US" dirty="0"/>
              <a:t>class Rectangle</a:t>
            </a:r>
          </a:p>
          <a:p>
            <a:pPr marL="45720" indent="0">
              <a:buNone/>
            </a:pPr>
            <a:r>
              <a:rPr lang="en-US" dirty="0"/>
              <a:t>{</a:t>
            </a:r>
          </a:p>
          <a:p>
            <a:pPr marL="45720" indent="0">
              <a:buNone/>
            </a:pPr>
            <a:r>
              <a:rPr lang="en-US" dirty="0" err="1"/>
              <a:t>int</a:t>
            </a:r>
            <a:r>
              <a:rPr lang="en-US" dirty="0"/>
              <a:t> </a:t>
            </a:r>
            <a:r>
              <a:rPr lang="en-US" dirty="0" err="1"/>
              <a:t>length,width</a:t>
            </a:r>
            <a:r>
              <a:rPr lang="en-US" dirty="0"/>
              <a:t>;</a:t>
            </a:r>
          </a:p>
          <a:p>
            <a:pPr marL="45720" indent="0">
              <a:buNone/>
            </a:pPr>
            <a:r>
              <a:rPr lang="en-US" dirty="0"/>
              <a:t>void </a:t>
            </a:r>
            <a:r>
              <a:rPr lang="en-US" dirty="0" err="1"/>
              <a:t>getData</a:t>
            </a:r>
            <a:r>
              <a:rPr lang="en-US" dirty="0"/>
              <a:t>(</a:t>
            </a:r>
            <a:r>
              <a:rPr lang="en-US" dirty="0" err="1"/>
              <a:t>int</a:t>
            </a:r>
            <a:r>
              <a:rPr lang="en-US" dirty="0"/>
              <a:t> </a:t>
            </a:r>
            <a:r>
              <a:rPr lang="en-US" dirty="0" err="1"/>
              <a:t>x,int</a:t>
            </a:r>
            <a:r>
              <a:rPr lang="en-US" dirty="0"/>
              <a:t> y)</a:t>
            </a:r>
          </a:p>
          <a:p>
            <a:pPr marL="45720" indent="0">
              <a:buNone/>
            </a:pPr>
            <a:r>
              <a:rPr lang="en-US" dirty="0"/>
              <a:t>{</a:t>
            </a:r>
          </a:p>
          <a:p>
            <a:pPr marL="45720" indent="0">
              <a:buNone/>
            </a:pPr>
            <a:r>
              <a:rPr lang="en-US" dirty="0"/>
              <a:t>length=x;  width=y;</a:t>
            </a:r>
          </a:p>
          <a:p>
            <a:pPr marL="45720" indent="0">
              <a:buNone/>
            </a:pPr>
            <a:r>
              <a:rPr lang="en-US" dirty="0"/>
              <a:t>}</a:t>
            </a:r>
          </a:p>
          <a:p>
            <a:pPr marL="45720" indent="0">
              <a:buNone/>
            </a:pPr>
            <a:r>
              <a:rPr lang="en-US" dirty="0" err="1"/>
              <a:t>int</a:t>
            </a:r>
            <a:r>
              <a:rPr lang="en-US" dirty="0"/>
              <a:t> </a:t>
            </a:r>
            <a:r>
              <a:rPr lang="en-US" dirty="0" err="1"/>
              <a:t>rectArea</a:t>
            </a:r>
            <a:r>
              <a:rPr lang="en-US" dirty="0"/>
              <a:t>()</a:t>
            </a:r>
          </a:p>
          <a:p>
            <a:pPr marL="45720" indent="0">
              <a:buNone/>
            </a:pPr>
            <a:r>
              <a:rPr lang="en-US" dirty="0"/>
              <a:t>{     </a:t>
            </a:r>
            <a:r>
              <a:rPr lang="en-US" dirty="0" err="1"/>
              <a:t>int</a:t>
            </a:r>
            <a:r>
              <a:rPr lang="en-US" dirty="0"/>
              <a:t> area=length*width;</a:t>
            </a:r>
          </a:p>
          <a:p>
            <a:pPr marL="45720" indent="0">
              <a:buNone/>
            </a:pPr>
            <a:r>
              <a:rPr lang="en-US" dirty="0"/>
              <a:t>return(area);   </a:t>
            </a:r>
          </a:p>
          <a:p>
            <a:pPr marL="45720" indent="0">
              <a:buNone/>
            </a:pPr>
            <a:r>
              <a:rPr lang="en-US" dirty="0"/>
              <a:t>}  }</a:t>
            </a:r>
          </a:p>
          <a:p>
            <a:pPr marL="45720" indent="0">
              <a:buNone/>
            </a:pPr>
            <a:r>
              <a:rPr lang="en-US" dirty="0"/>
              <a:t>class </a:t>
            </a:r>
            <a:r>
              <a:rPr lang="en-US" dirty="0" err="1"/>
              <a:t>RectArea</a:t>
            </a:r>
            <a:r>
              <a:rPr lang="en-US" dirty="0"/>
              <a:t>()</a:t>
            </a:r>
          </a:p>
          <a:p>
            <a:pPr marL="45720" indent="0">
              <a:buNone/>
            </a:pPr>
            <a:r>
              <a:rPr lang="en-US" dirty="0"/>
              <a:t>{</a:t>
            </a:r>
          </a:p>
          <a:p>
            <a:pPr marL="45720" indent="0">
              <a:buNone/>
            </a:pPr>
            <a:r>
              <a:rPr lang="en-US" dirty="0"/>
              <a:t>public static void main(String </a:t>
            </a:r>
            <a:r>
              <a:rPr lang="en-US" dirty="0" err="1"/>
              <a:t>args</a:t>
            </a:r>
            <a:r>
              <a:rPr lang="en-US" dirty="0"/>
              <a:t>[])</a:t>
            </a:r>
          </a:p>
          <a:p>
            <a:pPr marL="45720" indent="0">
              <a:buNone/>
            </a:pPr>
            <a:r>
              <a:rPr lang="en-US" dirty="0"/>
              <a:t>{</a:t>
            </a:r>
          </a:p>
          <a:p>
            <a:pPr marL="45720" indent="0">
              <a:buNone/>
            </a:pPr>
            <a:r>
              <a:rPr lang="en-US" dirty="0" err="1"/>
              <a:t>int</a:t>
            </a:r>
            <a:r>
              <a:rPr lang="en-US" dirty="0"/>
              <a:t> area1, area2; </a:t>
            </a:r>
          </a:p>
          <a:p>
            <a:pPr marL="45720" indent="0">
              <a:buNone/>
            </a:pPr>
            <a:r>
              <a:rPr lang="en-US" dirty="0"/>
              <a:t>Rectangle rect1=new Rectangle();</a:t>
            </a:r>
          </a:p>
          <a:p>
            <a:pPr marL="45720" indent="0">
              <a:buNone/>
            </a:pPr>
            <a:r>
              <a:rPr lang="en-US" dirty="0"/>
              <a:t>Rectangle rect2=new Rectangle();</a:t>
            </a:r>
          </a:p>
          <a:p>
            <a:pPr marL="45720" indent="0">
              <a:buNone/>
            </a:pPr>
            <a:r>
              <a:rPr lang="en-US" dirty="0"/>
              <a:t>rect1.length=15;</a:t>
            </a:r>
          </a:p>
          <a:p>
            <a:pPr marL="45720" indent="0">
              <a:buNone/>
            </a:pPr>
            <a:r>
              <a:rPr lang="en-US" dirty="0"/>
              <a:t>rect1.width=10;</a:t>
            </a:r>
          </a:p>
          <a:p>
            <a:pPr marL="45720" indent="0">
              <a:buNone/>
            </a:pPr>
            <a:r>
              <a:rPr lang="en-US" dirty="0"/>
              <a:t>area1=rect1.length*rect1.width;</a:t>
            </a:r>
          </a:p>
          <a:p>
            <a:pPr marL="45720" indent="0">
              <a:buNone/>
            </a:pPr>
            <a:r>
              <a:rPr lang="en-US" dirty="0"/>
              <a:t>rect2.getData(20,12);</a:t>
            </a:r>
          </a:p>
          <a:p>
            <a:pPr marL="45720" indent="0">
              <a:buNone/>
            </a:pPr>
            <a:r>
              <a:rPr lang="en-US" dirty="0"/>
              <a:t>area2=rect2.rectArea();</a:t>
            </a:r>
          </a:p>
          <a:p>
            <a:pPr marL="45720" indent="0">
              <a:buNone/>
            </a:pPr>
            <a:r>
              <a:rPr lang="en-US" dirty="0" err="1"/>
              <a:t>System.out.println</a:t>
            </a:r>
            <a:r>
              <a:rPr lang="en-US" dirty="0"/>
              <a:t>(“Area1 =“ + area1);</a:t>
            </a:r>
          </a:p>
          <a:p>
            <a:pPr marL="45720" indent="0">
              <a:buNone/>
            </a:pPr>
            <a:r>
              <a:rPr lang="en-US" dirty="0" err="1"/>
              <a:t>System.out.println</a:t>
            </a:r>
            <a:r>
              <a:rPr lang="en-US" dirty="0"/>
              <a:t>(“Area2 =“ + area2);</a:t>
            </a:r>
          </a:p>
          <a:p>
            <a:pPr marL="45720" indent="0">
              <a:buNone/>
            </a:pPr>
            <a:r>
              <a:rPr lang="en-US" dirty="0"/>
              <a:t>}</a:t>
            </a:r>
          </a:p>
          <a:p>
            <a:pPr marL="45720" indent="0">
              <a:buNone/>
            </a:pPr>
            <a:r>
              <a:rPr lang="en-US" dirty="0"/>
              <a:t>}</a:t>
            </a:r>
            <a:endParaRPr lang="en-IN" dirty="0"/>
          </a:p>
        </p:txBody>
      </p:sp>
    </p:spTree>
    <p:extLst>
      <p:ext uri="{BB962C8B-B14F-4D97-AF65-F5344CB8AC3E}">
        <p14:creationId xmlns:p14="http://schemas.microsoft.com/office/powerpoint/2010/main" val="107553584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260648"/>
            <a:ext cx="8496944" cy="6120680"/>
          </a:xfrm>
        </p:spPr>
        <p:txBody>
          <a:bodyPr/>
          <a:lstStyle/>
          <a:p>
            <a:r>
              <a:rPr lang="en-US" b="1" dirty="0"/>
              <a:t>Java Constructors</a:t>
            </a:r>
          </a:p>
          <a:p>
            <a:pPr marL="45720" indent="0" algn="just">
              <a:buNone/>
            </a:pPr>
            <a:r>
              <a:rPr lang="en-US" dirty="0"/>
              <a:t>A constructor in Java is a </a:t>
            </a:r>
            <a:r>
              <a:rPr lang="en-US" b="1" dirty="0"/>
              <a:t>special method</a:t>
            </a:r>
            <a:r>
              <a:rPr lang="en-US" dirty="0"/>
              <a:t> that is used to initialize objects. The constructor is called when an object of a class is created. It can be used to set initial values for object attributes:</a:t>
            </a:r>
          </a:p>
          <a:p>
            <a:pPr algn="just"/>
            <a:r>
              <a:rPr lang="en-US" dirty="0"/>
              <a:t>Note that the constructor name must </a:t>
            </a:r>
            <a:r>
              <a:rPr lang="en-US" b="1" dirty="0"/>
              <a:t>match the class name</a:t>
            </a:r>
            <a:r>
              <a:rPr lang="en-US" dirty="0"/>
              <a:t>, and it cannot have a </a:t>
            </a:r>
            <a:r>
              <a:rPr lang="en-US" b="1" dirty="0"/>
              <a:t>return type</a:t>
            </a:r>
            <a:r>
              <a:rPr lang="en-US" dirty="0"/>
              <a:t> (like void). </a:t>
            </a:r>
          </a:p>
          <a:p>
            <a:pPr algn="just"/>
            <a:r>
              <a:rPr lang="en-US" dirty="0"/>
              <a:t>Also note that the constructor is called when the object is created.</a:t>
            </a:r>
          </a:p>
          <a:p>
            <a:pPr algn="just"/>
            <a:r>
              <a:rPr lang="en-US" dirty="0"/>
              <a:t>All classes have constructors by default: if you do not create a class constructor yourself, Java creates one for you. However, then you are not able to set initial values for object attributes.</a:t>
            </a:r>
          </a:p>
          <a:p>
            <a:pPr marL="45720" indent="0">
              <a:buNone/>
            </a:pPr>
            <a:endParaRPr lang="en-IN" dirty="0"/>
          </a:p>
        </p:txBody>
      </p:sp>
    </p:spTree>
    <p:extLst>
      <p:ext uri="{BB962C8B-B14F-4D97-AF65-F5344CB8AC3E}">
        <p14:creationId xmlns:p14="http://schemas.microsoft.com/office/powerpoint/2010/main" val="31935805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260648"/>
            <a:ext cx="8064896" cy="6048672"/>
          </a:xfrm>
        </p:spPr>
        <p:txBody>
          <a:bodyPr/>
          <a:lstStyle/>
          <a:p>
            <a:pPr marL="45720" indent="0">
              <a:buNone/>
            </a:pPr>
            <a:endParaRPr lang="en-US" b="1" dirty="0"/>
          </a:p>
          <a:p>
            <a:pPr marL="45720" indent="0">
              <a:buNone/>
            </a:pPr>
            <a:r>
              <a:rPr lang="en-US" b="1" dirty="0"/>
              <a:t>Types of Java constructors</a:t>
            </a:r>
          </a:p>
          <a:p>
            <a:pPr marL="45720" indent="0">
              <a:buNone/>
            </a:pPr>
            <a:r>
              <a:rPr lang="en-US" dirty="0"/>
              <a:t>There are two types of constructors in Java:</a:t>
            </a:r>
          </a:p>
          <a:p>
            <a:r>
              <a:rPr lang="en-US" dirty="0"/>
              <a:t>Default constructor (no-</a:t>
            </a:r>
            <a:r>
              <a:rPr lang="en-US" dirty="0" err="1"/>
              <a:t>arg</a:t>
            </a:r>
            <a:r>
              <a:rPr lang="en-US" dirty="0"/>
              <a:t> constructor)</a:t>
            </a:r>
          </a:p>
          <a:p>
            <a:r>
              <a:rPr lang="en-US" dirty="0"/>
              <a:t>Parameterized constructor</a:t>
            </a:r>
          </a:p>
          <a:p>
            <a:endParaRPr lang="en-IN" dirty="0"/>
          </a:p>
        </p:txBody>
      </p:sp>
    </p:spTree>
    <p:extLst>
      <p:ext uri="{BB962C8B-B14F-4D97-AF65-F5344CB8AC3E}">
        <p14:creationId xmlns:p14="http://schemas.microsoft.com/office/powerpoint/2010/main" val="37241537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260648"/>
            <a:ext cx="7148264" cy="6192688"/>
          </a:xfrm>
        </p:spPr>
        <p:txBody>
          <a:bodyPr>
            <a:normAutofit fontScale="70000" lnSpcReduction="20000"/>
          </a:bodyPr>
          <a:lstStyle/>
          <a:p>
            <a:pPr marL="45720" indent="0">
              <a:buNone/>
            </a:pPr>
            <a:r>
              <a:rPr lang="en-US" dirty="0"/>
              <a:t>class Rectangle</a:t>
            </a:r>
          </a:p>
          <a:p>
            <a:pPr marL="45720" indent="0">
              <a:buNone/>
            </a:pPr>
            <a:r>
              <a:rPr lang="en-US" dirty="0"/>
              <a:t>{</a:t>
            </a:r>
          </a:p>
          <a:p>
            <a:pPr marL="45720" indent="0">
              <a:buNone/>
            </a:pPr>
            <a:r>
              <a:rPr lang="en-US" dirty="0" err="1"/>
              <a:t>int</a:t>
            </a:r>
            <a:r>
              <a:rPr lang="en-US" dirty="0"/>
              <a:t> </a:t>
            </a:r>
            <a:r>
              <a:rPr lang="en-US" dirty="0" err="1"/>
              <a:t>length,width</a:t>
            </a:r>
            <a:r>
              <a:rPr lang="en-US" dirty="0"/>
              <a:t>;</a:t>
            </a:r>
          </a:p>
          <a:p>
            <a:pPr marL="45720" indent="0">
              <a:buNone/>
            </a:pPr>
            <a:r>
              <a:rPr lang="en-US" dirty="0"/>
              <a:t>Rectangle (</a:t>
            </a:r>
            <a:r>
              <a:rPr lang="en-US" dirty="0" err="1"/>
              <a:t>int</a:t>
            </a:r>
            <a:r>
              <a:rPr lang="en-US" dirty="0"/>
              <a:t> x, </a:t>
            </a:r>
            <a:r>
              <a:rPr lang="en-US" dirty="0" err="1"/>
              <a:t>int</a:t>
            </a:r>
            <a:r>
              <a:rPr lang="en-US" dirty="0"/>
              <a:t> y)</a:t>
            </a:r>
          </a:p>
          <a:p>
            <a:pPr marL="45720" indent="0">
              <a:buNone/>
            </a:pPr>
            <a:r>
              <a:rPr lang="en-US" dirty="0"/>
              <a:t>{</a:t>
            </a:r>
          </a:p>
          <a:p>
            <a:pPr marL="45720" indent="0">
              <a:buNone/>
            </a:pPr>
            <a:r>
              <a:rPr lang="en-US" dirty="0"/>
              <a:t>length=x;</a:t>
            </a:r>
          </a:p>
          <a:p>
            <a:pPr marL="45720" indent="0">
              <a:buNone/>
            </a:pPr>
            <a:r>
              <a:rPr lang="en-US" dirty="0"/>
              <a:t>width=y;</a:t>
            </a:r>
          </a:p>
          <a:p>
            <a:pPr marL="45720" indent="0">
              <a:buNone/>
            </a:pPr>
            <a:r>
              <a:rPr lang="en-US" dirty="0"/>
              <a:t>}</a:t>
            </a:r>
          </a:p>
          <a:p>
            <a:pPr marL="45720" indent="0">
              <a:buNone/>
            </a:pPr>
            <a:r>
              <a:rPr lang="en-US" dirty="0" err="1"/>
              <a:t>int</a:t>
            </a:r>
            <a:r>
              <a:rPr lang="en-US" dirty="0"/>
              <a:t> </a:t>
            </a:r>
            <a:r>
              <a:rPr lang="en-US" dirty="0" err="1"/>
              <a:t>rectArea</a:t>
            </a:r>
            <a:r>
              <a:rPr lang="en-US" dirty="0"/>
              <a:t>()</a:t>
            </a:r>
          </a:p>
          <a:p>
            <a:pPr marL="45720" indent="0">
              <a:buNone/>
            </a:pPr>
            <a:r>
              <a:rPr lang="en-US" dirty="0"/>
              <a:t>{     </a:t>
            </a:r>
          </a:p>
          <a:p>
            <a:pPr marL="45720" indent="0">
              <a:buNone/>
            </a:pPr>
            <a:r>
              <a:rPr lang="en-US" dirty="0"/>
              <a:t>return(length * width);   </a:t>
            </a:r>
          </a:p>
          <a:p>
            <a:pPr marL="45720" indent="0">
              <a:buNone/>
            </a:pPr>
            <a:r>
              <a:rPr lang="en-US" dirty="0"/>
              <a:t>}  }</a:t>
            </a:r>
          </a:p>
          <a:p>
            <a:pPr marL="45720" indent="0">
              <a:buNone/>
            </a:pPr>
            <a:r>
              <a:rPr lang="en-US" dirty="0"/>
              <a:t>class </a:t>
            </a:r>
            <a:r>
              <a:rPr lang="en-US" dirty="0" err="1"/>
              <a:t>RectArea</a:t>
            </a:r>
            <a:r>
              <a:rPr lang="en-US" dirty="0"/>
              <a:t>()</a:t>
            </a:r>
          </a:p>
          <a:p>
            <a:pPr marL="45720" indent="0">
              <a:buNone/>
            </a:pPr>
            <a:r>
              <a:rPr lang="en-US" dirty="0"/>
              <a:t>{</a:t>
            </a:r>
          </a:p>
          <a:p>
            <a:pPr marL="45720" indent="0">
              <a:buNone/>
            </a:pPr>
            <a:r>
              <a:rPr lang="en-US" dirty="0"/>
              <a:t>public static void main(String </a:t>
            </a:r>
            <a:r>
              <a:rPr lang="en-US" dirty="0" err="1"/>
              <a:t>args</a:t>
            </a:r>
            <a:r>
              <a:rPr lang="en-US" dirty="0"/>
              <a:t>[])</a:t>
            </a:r>
          </a:p>
          <a:p>
            <a:pPr marL="45720" indent="0">
              <a:buNone/>
            </a:pPr>
            <a:r>
              <a:rPr lang="en-US" dirty="0"/>
              <a:t>{</a:t>
            </a:r>
          </a:p>
          <a:p>
            <a:pPr marL="45720" indent="0">
              <a:buNone/>
            </a:pPr>
            <a:endParaRPr lang="en-US" dirty="0"/>
          </a:p>
          <a:p>
            <a:pPr marL="45720" indent="0">
              <a:buNone/>
            </a:pPr>
            <a:r>
              <a:rPr lang="en-US" dirty="0"/>
              <a:t>Rectangle rect1=new Rectangle(15,10);</a:t>
            </a:r>
          </a:p>
          <a:p>
            <a:pPr marL="45720" indent="0">
              <a:buNone/>
            </a:pPr>
            <a:r>
              <a:rPr lang="en-US" dirty="0" err="1"/>
              <a:t>int</a:t>
            </a:r>
            <a:r>
              <a:rPr lang="en-US" dirty="0"/>
              <a:t> area1=rect1.rectArea();</a:t>
            </a:r>
          </a:p>
          <a:p>
            <a:pPr marL="45720" indent="0">
              <a:buNone/>
            </a:pPr>
            <a:r>
              <a:rPr lang="en-US" dirty="0" err="1"/>
              <a:t>System.out.println</a:t>
            </a:r>
            <a:r>
              <a:rPr lang="en-US" dirty="0"/>
              <a:t>(“Area1 =“ + area1);</a:t>
            </a:r>
          </a:p>
          <a:p>
            <a:pPr marL="45720" indent="0">
              <a:buNone/>
            </a:pPr>
            <a:r>
              <a:rPr lang="en-US" dirty="0"/>
              <a:t>}</a:t>
            </a:r>
          </a:p>
          <a:p>
            <a:pPr marL="45720" indent="0">
              <a:buNone/>
            </a:pPr>
            <a:r>
              <a:rPr lang="en-US" dirty="0"/>
              <a:t>}</a:t>
            </a:r>
            <a:endParaRPr lang="en-IN" dirty="0"/>
          </a:p>
          <a:p>
            <a:endParaRPr lang="en-IN" dirty="0"/>
          </a:p>
        </p:txBody>
      </p:sp>
    </p:spTree>
    <p:extLst>
      <p:ext uri="{BB962C8B-B14F-4D97-AF65-F5344CB8AC3E}">
        <p14:creationId xmlns:p14="http://schemas.microsoft.com/office/powerpoint/2010/main" val="1193250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IN" dirty="0"/>
              <a:t>Why Use Java?</a:t>
            </a:r>
            <a:br>
              <a:rPr lang="en-IN" dirty="0"/>
            </a:br>
            <a:endParaRPr lang="en-IN" dirty="0"/>
          </a:p>
        </p:txBody>
      </p:sp>
      <p:sp>
        <p:nvSpPr>
          <p:cNvPr id="3" name="Content Placeholder 2"/>
          <p:cNvSpPr>
            <a:spLocks noGrp="1"/>
          </p:cNvSpPr>
          <p:nvPr>
            <p:ph sz="quarter" idx="13"/>
          </p:nvPr>
        </p:nvSpPr>
        <p:spPr>
          <a:xfrm>
            <a:off x="457200" y="908720"/>
            <a:ext cx="8229600" cy="5217443"/>
          </a:xfrm>
        </p:spPr>
        <p:txBody>
          <a:bodyPr>
            <a:normAutofit lnSpcReduction="10000"/>
          </a:bodyPr>
          <a:lstStyle/>
          <a:p>
            <a:r>
              <a:rPr lang="en-US" dirty="0"/>
              <a:t>Java works on different platforms (Windows, Mac, Linux, Raspberry Pi, etc.)</a:t>
            </a:r>
          </a:p>
          <a:p>
            <a:r>
              <a:rPr lang="en-US" dirty="0"/>
              <a:t>It is one of the most popular programming language in the world</a:t>
            </a:r>
          </a:p>
          <a:p>
            <a:r>
              <a:rPr lang="en-US" dirty="0"/>
              <a:t>It is easy to learn and simple to use</a:t>
            </a:r>
          </a:p>
          <a:p>
            <a:r>
              <a:rPr lang="en-US" dirty="0"/>
              <a:t>It is open-source and free</a:t>
            </a:r>
          </a:p>
          <a:p>
            <a:r>
              <a:rPr lang="en-US" dirty="0"/>
              <a:t>It is secure, fast and powerful</a:t>
            </a:r>
          </a:p>
          <a:p>
            <a:r>
              <a:rPr lang="en-US" dirty="0"/>
              <a:t>It has a huge community support (tens of millions of developers)</a:t>
            </a:r>
          </a:p>
          <a:p>
            <a:r>
              <a:rPr lang="en-US" dirty="0"/>
              <a:t>Java is an object oriented language which gives a clear structure to programs and allows code to be reused, lowering development costs</a:t>
            </a:r>
          </a:p>
          <a:p>
            <a:r>
              <a:rPr lang="en-US" dirty="0"/>
              <a:t>As Java is close to </a:t>
            </a:r>
            <a:r>
              <a:rPr lang="en-US" dirty="0">
                <a:hlinkClick r:id="rId2"/>
              </a:rPr>
              <a:t>C++</a:t>
            </a:r>
            <a:r>
              <a:rPr lang="en-US" dirty="0"/>
              <a:t> and </a:t>
            </a:r>
            <a:r>
              <a:rPr lang="en-US" dirty="0">
                <a:hlinkClick r:id="rId3"/>
              </a:rPr>
              <a:t>C#</a:t>
            </a:r>
            <a:r>
              <a:rPr lang="en-US" dirty="0"/>
              <a:t>, it makes it easy for programmers to switch to Java or vice versa</a:t>
            </a:r>
          </a:p>
          <a:p>
            <a:endParaRPr lang="en-IN" dirty="0"/>
          </a:p>
        </p:txBody>
      </p:sp>
    </p:spTree>
    <p:extLst>
      <p:ext uri="{BB962C8B-B14F-4D97-AF65-F5344CB8AC3E}">
        <p14:creationId xmlns:p14="http://schemas.microsoft.com/office/powerpoint/2010/main" val="28766157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260648"/>
            <a:ext cx="8064896" cy="6120680"/>
          </a:xfrm>
        </p:spPr>
        <p:txBody>
          <a:bodyPr/>
          <a:lstStyle/>
          <a:p>
            <a:pPr marL="45720" indent="0">
              <a:buNone/>
            </a:pPr>
            <a:r>
              <a:rPr lang="en-US" b="1" dirty="0"/>
              <a:t>Static Members</a:t>
            </a:r>
            <a:r>
              <a:rPr lang="en-US" dirty="0"/>
              <a:t>:</a:t>
            </a:r>
          </a:p>
          <a:p>
            <a:pPr algn="just"/>
            <a:r>
              <a:rPr lang="en-US" dirty="0"/>
              <a:t>In Java, static members are those which belongs to the class and you can access these members without instantiating the class.</a:t>
            </a:r>
          </a:p>
          <a:p>
            <a:pPr algn="just"/>
            <a:r>
              <a:rPr lang="en-US" dirty="0"/>
              <a:t>The static keyword can be used with methods, fields, classes (inner/nested), blocks.</a:t>
            </a:r>
          </a:p>
          <a:p>
            <a:pPr algn="just"/>
            <a:r>
              <a:rPr lang="en-US" b="1" dirty="0"/>
              <a:t>Static Methods</a:t>
            </a:r>
            <a:r>
              <a:rPr lang="en-US" dirty="0"/>
              <a:t> − You can create a static method by using the keyword </a:t>
            </a:r>
            <a:r>
              <a:rPr lang="en-US" i="1" dirty="0"/>
              <a:t>static</a:t>
            </a:r>
            <a:r>
              <a:rPr lang="en-US" dirty="0"/>
              <a:t>. Static methods can access only static fields, methods. To access static methods there is no need to instantiate the class, you can do it just using the class name.</a:t>
            </a:r>
          </a:p>
          <a:p>
            <a:pPr marL="45720" indent="0">
              <a:buNone/>
            </a:pPr>
            <a:r>
              <a:rPr lang="en-US" b="1" dirty="0"/>
              <a:t>Advantages of static variable</a:t>
            </a:r>
          </a:p>
          <a:p>
            <a:r>
              <a:rPr lang="en-US" dirty="0"/>
              <a:t>It makes your program </a:t>
            </a:r>
            <a:r>
              <a:rPr lang="en-US" b="1" dirty="0"/>
              <a:t>memory efficient</a:t>
            </a:r>
            <a:r>
              <a:rPr lang="en-US" dirty="0"/>
              <a:t> (i.e., it saves memory).</a:t>
            </a:r>
          </a:p>
          <a:p>
            <a:pPr algn="just"/>
            <a:endParaRPr lang="en-US" dirty="0"/>
          </a:p>
        </p:txBody>
      </p:sp>
    </p:spTree>
    <p:extLst>
      <p:ext uri="{BB962C8B-B14F-4D97-AF65-F5344CB8AC3E}">
        <p14:creationId xmlns:p14="http://schemas.microsoft.com/office/powerpoint/2010/main" val="26920796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7544" y="260648"/>
            <a:ext cx="8064896" cy="6048672"/>
          </a:xfrm>
        </p:spPr>
        <p:txBody>
          <a:bodyPr>
            <a:normAutofit fontScale="77500" lnSpcReduction="20000"/>
          </a:bodyPr>
          <a:lstStyle/>
          <a:p>
            <a:pPr marL="45720" indent="0">
              <a:buNone/>
            </a:pPr>
            <a:r>
              <a:rPr lang="en-US" dirty="0"/>
              <a:t>class </a:t>
            </a:r>
            <a:r>
              <a:rPr lang="en-US" dirty="0" err="1"/>
              <a:t>MathOperation</a:t>
            </a:r>
            <a:endParaRPr lang="en-US" dirty="0"/>
          </a:p>
          <a:p>
            <a:pPr marL="45720" indent="0">
              <a:buNone/>
            </a:pPr>
            <a:r>
              <a:rPr lang="en-US" dirty="0"/>
              <a:t>{</a:t>
            </a:r>
          </a:p>
          <a:p>
            <a:pPr marL="45720" indent="0">
              <a:buNone/>
            </a:pPr>
            <a:r>
              <a:rPr lang="en-US" dirty="0"/>
              <a:t>static float </a:t>
            </a:r>
            <a:r>
              <a:rPr lang="en-US" dirty="0" err="1"/>
              <a:t>mul</a:t>
            </a:r>
            <a:r>
              <a:rPr lang="en-US" dirty="0"/>
              <a:t>(float x, float y)</a:t>
            </a:r>
          </a:p>
          <a:p>
            <a:pPr marL="45720" indent="0">
              <a:buNone/>
            </a:pPr>
            <a:r>
              <a:rPr lang="en-US" dirty="0"/>
              <a:t>{</a:t>
            </a:r>
          </a:p>
          <a:p>
            <a:pPr marL="45720" indent="0">
              <a:buNone/>
            </a:pPr>
            <a:r>
              <a:rPr lang="en-US" dirty="0"/>
              <a:t>return(x * y); </a:t>
            </a:r>
          </a:p>
          <a:p>
            <a:pPr marL="45720" indent="0">
              <a:buNone/>
            </a:pPr>
            <a:r>
              <a:rPr lang="en-US" dirty="0"/>
              <a:t>}</a:t>
            </a:r>
          </a:p>
          <a:p>
            <a:pPr marL="45720" indent="0">
              <a:buNone/>
            </a:pPr>
            <a:r>
              <a:rPr lang="en-US" dirty="0"/>
              <a:t>static float divide(float x, float y)</a:t>
            </a:r>
          </a:p>
          <a:p>
            <a:pPr marL="45720" indent="0">
              <a:buNone/>
            </a:pPr>
            <a:r>
              <a:rPr lang="en-US" dirty="0"/>
              <a:t>{</a:t>
            </a:r>
          </a:p>
          <a:p>
            <a:pPr marL="45720" indent="0">
              <a:buNone/>
            </a:pPr>
            <a:r>
              <a:rPr lang="en-US" dirty="0"/>
              <a:t>return(x /y);</a:t>
            </a:r>
          </a:p>
          <a:p>
            <a:pPr marL="45720" indent="0">
              <a:buNone/>
            </a:pPr>
            <a:r>
              <a:rPr lang="en-US" dirty="0"/>
              <a:t>}}</a:t>
            </a:r>
          </a:p>
          <a:p>
            <a:pPr marL="45720" indent="0">
              <a:buNone/>
            </a:pPr>
            <a:r>
              <a:rPr lang="en-US" dirty="0"/>
              <a:t>class </a:t>
            </a:r>
            <a:r>
              <a:rPr lang="en-US" dirty="0" err="1"/>
              <a:t>MathApplication</a:t>
            </a:r>
            <a:endParaRPr lang="en-US" dirty="0"/>
          </a:p>
          <a:p>
            <a:pPr marL="45720" indent="0">
              <a:buNone/>
            </a:pPr>
            <a:r>
              <a:rPr lang="en-US" dirty="0"/>
              <a:t>{</a:t>
            </a:r>
          </a:p>
          <a:p>
            <a:pPr marL="45720" indent="0">
              <a:buNone/>
            </a:pPr>
            <a:r>
              <a:rPr lang="en-US" dirty="0"/>
              <a:t>public static void main(String </a:t>
            </a:r>
            <a:r>
              <a:rPr lang="en-US" dirty="0" err="1"/>
              <a:t>args</a:t>
            </a:r>
            <a:r>
              <a:rPr lang="en-US" dirty="0"/>
              <a:t>[])</a:t>
            </a:r>
          </a:p>
          <a:p>
            <a:pPr marL="45720" indent="0">
              <a:buNone/>
            </a:pPr>
            <a:r>
              <a:rPr lang="en-US" dirty="0"/>
              <a:t>{</a:t>
            </a:r>
          </a:p>
          <a:p>
            <a:pPr marL="45720" indent="0">
              <a:buNone/>
            </a:pPr>
            <a:r>
              <a:rPr lang="en-US" dirty="0"/>
              <a:t>float a=</a:t>
            </a:r>
            <a:r>
              <a:rPr lang="en-US" dirty="0" err="1"/>
              <a:t>MathOperation.mul</a:t>
            </a:r>
            <a:r>
              <a:rPr lang="en-US" dirty="0"/>
              <a:t>(4.0,5.0); </a:t>
            </a:r>
          </a:p>
          <a:p>
            <a:pPr marL="45720" indent="0">
              <a:buNone/>
            </a:pPr>
            <a:r>
              <a:rPr lang="en-US" dirty="0"/>
              <a:t>float b=</a:t>
            </a:r>
            <a:r>
              <a:rPr lang="en-US" dirty="0" err="1"/>
              <a:t>MathOperation.divide</a:t>
            </a:r>
            <a:r>
              <a:rPr lang="en-US" dirty="0"/>
              <a:t>(a,2.0); </a:t>
            </a:r>
          </a:p>
          <a:p>
            <a:pPr marL="45720" indent="0">
              <a:buNone/>
            </a:pPr>
            <a:r>
              <a:rPr lang="en-US" dirty="0" err="1"/>
              <a:t>System.out.println</a:t>
            </a:r>
            <a:r>
              <a:rPr lang="en-US" dirty="0"/>
              <a:t>(“b=“ +b);</a:t>
            </a:r>
          </a:p>
          <a:p>
            <a:pPr marL="45720" indent="0">
              <a:buNone/>
            </a:pPr>
            <a:r>
              <a:rPr lang="en-US" dirty="0"/>
              <a:t>}</a:t>
            </a:r>
          </a:p>
          <a:p>
            <a:pPr marL="45720" indent="0">
              <a:buNone/>
            </a:pPr>
            <a:r>
              <a:rPr lang="en-US"/>
              <a:t>}</a:t>
            </a:r>
            <a:endParaRPr lang="en-US" dirty="0"/>
          </a:p>
          <a:p>
            <a:pPr marL="45720" indent="0">
              <a:buNone/>
            </a:pPr>
            <a:endParaRPr lang="en-IN" dirty="0"/>
          </a:p>
        </p:txBody>
      </p:sp>
    </p:spTree>
    <p:extLst>
      <p:ext uri="{BB962C8B-B14F-4D97-AF65-F5344CB8AC3E}">
        <p14:creationId xmlns:p14="http://schemas.microsoft.com/office/powerpoint/2010/main" val="270488959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188640"/>
            <a:ext cx="8280920" cy="6192688"/>
          </a:xfrm>
        </p:spPr>
        <p:txBody>
          <a:bodyPr/>
          <a:lstStyle/>
          <a:p>
            <a:pPr marL="45720" indent="0">
              <a:buNone/>
            </a:pPr>
            <a:r>
              <a:rPr lang="en-US" b="1" dirty="0"/>
              <a:t>Method Overloading and Method Overriding in Java</a:t>
            </a:r>
            <a:r>
              <a:rPr lang="en-US" dirty="0"/>
              <a:t>:</a:t>
            </a:r>
          </a:p>
          <a:p>
            <a:pPr marL="45720" indent="0" algn="just">
              <a:buNone/>
            </a:pPr>
            <a:r>
              <a:rPr lang="en-US" dirty="0"/>
              <a:t>Method Overloading is a </a:t>
            </a:r>
            <a:r>
              <a:rPr lang="en-US" b="1" dirty="0"/>
              <a:t>Compile time polymorphism</a:t>
            </a:r>
            <a:r>
              <a:rPr lang="en-US" dirty="0"/>
              <a:t>. In method overloading, more than one method shares the same method name with different signature in the class. In method overloading, return type can or can not be same, but we must have to change the parameter because in java, we can not achieve the method overloading by changing only the return type of the method.</a:t>
            </a:r>
          </a:p>
          <a:p>
            <a:pPr marL="45720" indent="0" algn="just">
              <a:buNone/>
            </a:pPr>
            <a:endParaRPr lang="en-US" dirty="0"/>
          </a:p>
        </p:txBody>
      </p:sp>
    </p:spTree>
    <p:extLst>
      <p:ext uri="{BB962C8B-B14F-4D97-AF65-F5344CB8AC3E}">
        <p14:creationId xmlns:p14="http://schemas.microsoft.com/office/powerpoint/2010/main" val="19408357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sz="quarter" idx="13"/>
          </p:nvPr>
        </p:nvSpPr>
        <p:spPr bwMode="auto">
          <a:xfrm>
            <a:off x="755576" y="393756"/>
            <a:ext cx="7632848" cy="5999050"/>
          </a:xfrm>
          <a:prstGeom prst="rect">
            <a:avLst/>
          </a:prstGeom>
          <a:solidFill>
            <a:srgbClr val="E0E0E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8887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onsolas" panose="020B0609020204030204" pitchFamily="49" charset="0"/>
              </a:rPr>
              <a:t>class </a:t>
            </a:r>
            <a:r>
              <a:rPr kumimoji="0" lang="en-US" altLang="en-US" sz="2400" b="0" i="0" u="none" strike="noStrike" cap="none" normalizeH="0" baseline="0" dirty="0" err="1">
                <a:ln>
                  <a:noFill/>
                </a:ln>
                <a:solidFill>
                  <a:schemeClr val="tx1"/>
                </a:solidFill>
                <a:effectLst/>
                <a:latin typeface="Consolas" panose="020B0609020204030204" pitchFamily="49" charset="0"/>
              </a:rPr>
              <a:t>MethodOverloadingEx</a:t>
            </a:r>
            <a:endParaRPr kumimoji="0" lang="en-US" altLang="en-US" sz="2400" b="0" i="0" u="none" strike="noStrike" cap="none" normalizeH="0" baseline="0" dirty="0">
              <a:ln>
                <a:noFill/>
              </a:ln>
              <a:solidFill>
                <a:schemeClr val="tx1"/>
              </a:solidFill>
              <a:effectLst/>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onsolas" panose="020B0609020204030204" pitchFamily="49" charset="0"/>
              </a:rPr>
              <a:t> static </a:t>
            </a:r>
            <a:r>
              <a:rPr kumimoji="0" lang="en-US" altLang="en-US" sz="2400" b="0" i="0" u="none" strike="noStrike" cap="none" normalizeH="0" baseline="0" dirty="0" err="1">
                <a:ln>
                  <a:noFill/>
                </a:ln>
                <a:solidFill>
                  <a:schemeClr val="tx1"/>
                </a:solidFill>
                <a:effectLst/>
                <a:latin typeface="Consolas" panose="020B0609020204030204" pitchFamily="49" charset="0"/>
              </a:rPr>
              <a:t>int</a:t>
            </a:r>
            <a:r>
              <a:rPr kumimoji="0" lang="en-US" altLang="en-US" sz="2400" b="0" i="0" u="none" strike="noStrike" cap="none" normalizeH="0" baseline="0" dirty="0">
                <a:ln>
                  <a:noFill/>
                </a:ln>
                <a:solidFill>
                  <a:schemeClr val="tx1"/>
                </a:solidFill>
                <a:effectLst/>
                <a:latin typeface="Consolas" panose="020B0609020204030204" pitchFamily="49" charset="0"/>
              </a:rPr>
              <a:t> add(</a:t>
            </a:r>
            <a:r>
              <a:rPr kumimoji="0" lang="en-US" altLang="en-US" sz="2400" b="0" i="0" u="none" strike="noStrike" cap="none" normalizeH="0" baseline="0" dirty="0" err="1">
                <a:ln>
                  <a:noFill/>
                </a:ln>
                <a:solidFill>
                  <a:schemeClr val="tx1"/>
                </a:solidFill>
                <a:effectLst/>
                <a:latin typeface="Consolas" panose="020B0609020204030204" pitchFamily="49" charset="0"/>
              </a:rPr>
              <a:t>int</a:t>
            </a:r>
            <a:r>
              <a:rPr kumimoji="0" lang="en-US" altLang="en-US" sz="2400" b="0" i="0" u="none" strike="noStrike" cap="none" normalizeH="0" baseline="0" dirty="0">
                <a:ln>
                  <a:noFill/>
                </a:ln>
                <a:solidFill>
                  <a:schemeClr val="tx1"/>
                </a:solidFill>
                <a:effectLst/>
                <a:latin typeface="Consolas" panose="020B0609020204030204" pitchFamily="49" charset="0"/>
              </a:rPr>
              <a:t> a, </a:t>
            </a:r>
            <a:r>
              <a:rPr kumimoji="0" lang="en-US" altLang="en-US" sz="2400" b="0" i="0" u="none" strike="noStrike" cap="none" normalizeH="0" baseline="0" dirty="0" err="1">
                <a:ln>
                  <a:noFill/>
                </a:ln>
                <a:solidFill>
                  <a:schemeClr val="tx1"/>
                </a:solidFill>
                <a:effectLst/>
                <a:latin typeface="Consolas" panose="020B0609020204030204" pitchFamily="49" charset="0"/>
              </a:rPr>
              <a:t>int</a:t>
            </a:r>
            <a:r>
              <a:rPr kumimoji="0" lang="en-US" altLang="en-US" sz="2400" b="0" i="0" u="none" strike="noStrike" cap="none" normalizeH="0" baseline="0" dirty="0">
                <a:ln>
                  <a:noFill/>
                </a:ln>
                <a:solidFill>
                  <a:schemeClr val="tx1"/>
                </a:solidFill>
                <a:effectLst/>
                <a:latin typeface="Consolas" panose="020B0609020204030204" pitchFamily="49" charset="0"/>
              </a:rPr>
              <a:t> b)</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onsolas" panose="020B0609020204030204" pitchFamily="49" charset="0"/>
              </a:rPr>
              <a:t>return </a:t>
            </a:r>
            <a:r>
              <a:rPr kumimoji="0" lang="en-US" altLang="en-US" sz="2400" b="0" i="0" u="none" strike="noStrike" cap="none" normalizeH="0" baseline="0" dirty="0" err="1">
                <a:ln>
                  <a:noFill/>
                </a:ln>
                <a:solidFill>
                  <a:schemeClr val="tx1"/>
                </a:solidFill>
                <a:effectLst/>
                <a:latin typeface="Consolas" panose="020B0609020204030204" pitchFamily="49" charset="0"/>
              </a:rPr>
              <a:t>a+b</a:t>
            </a:r>
            <a:r>
              <a:rPr kumimoji="0" lang="en-US" altLang="en-US" sz="24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onsolas" panose="020B0609020204030204" pitchFamily="49" charset="0"/>
              </a:rPr>
              <a:t> static </a:t>
            </a:r>
            <a:r>
              <a:rPr kumimoji="0" lang="en-US" altLang="en-US" sz="2400" b="0" i="0" u="none" strike="noStrike" cap="none" normalizeH="0" baseline="0" dirty="0" err="1">
                <a:ln>
                  <a:noFill/>
                </a:ln>
                <a:solidFill>
                  <a:schemeClr val="tx1"/>
                </a:solidFill>
                <a:effectLst/>
                <a:latin typeface="Consolas" panose="020B0609020204030204" pitchFamily="49" charset="0"/>
              </a:rPr>
              <a:t>int</a:t>
            </a:r>
            <a:r>
              <a:rPr kumimoji="0" lang="en-US" altLang="en-US" sz="2400" b="0" i="0" u="none" strike="noStrike" cap="none" normalizeH="0" baseline="0" dirty="0">
                <a:ln>
                  <a:noFill/>
                </a:ln>
                <a:solidFill>
                  <a:schemeClr val="tx1"/>
                </a:solidFill>
                <a:effectLst/>
                <a:latin typeface="Consolas" panose="020B0609020204030204" pitchFamily="49" charset="0"/>
              </a:rPr>
              <a:t> add(</a:t>
            </a:r>
            <a:r>
              <a:rPr kumimoji="0" lang="en-US" altLang="en-US" sz="2400" b="0" i="0" u="none" strike="noStrike" cap="none" normalizeH="0" baseline="0" dirty="0" err="1">
                <a:ln>
                  <a:noFill/>
                </a:ln>
                <a:solidFill>
                  <a:schemeClr val="tx1"/>
                </a:solidFill>
                <a:effectLst/>
                <a:latin typeface="Consolas" panose="020B0609020204030204" pitchFamily="49" charset="0"/>
              </a:rPr>
              <a:t>int</a:t>
            </a:r>
            <a:r>
              <a:rPr kumimoji="0" lang="en-US" altLang="en-US" sz="2400" b="0" i="0" u="none" strike="noStrike" cap="none" normalizeH="0" baseline="0" dirty="0">
                <a:ln>
                  <a:noFill/>
                </a:ln>
                <a:solidFill>
                  <a:schemeClr val="tx1"/>
                </a:solidFill>
                <a:effectLst/>
                <a:latin typeface="Consolas" panose="020B0609020204030204" pitchFamily="49" charset="0"/>
              </a:rPr>
              <a:t> a, </a:t>
            </a:r>
            <a:r>
              <a:rPr kumimoji="0" lang="en-US" altLang="en-US" sz="2400" b="0" i="0" u="none" strike="noStrike" cap="none" normalizeH="0" baseline="0" dirty="0" err="1">
                <a:ln>
                  <a:noFill/>
                </a:ln>
                <a:solidFill>
                  <a:schemeClr val="tx1"/>
                </a:solidFill>
                <a:effectLst/>
                <a:latin typeface="Consolas" panose="020B0609020204030204" pitchFamily="49" charset="0"/>
              </a:rPr>
              <a:t>int</a:t>
            </a:r>
            <a:r>
              <a:rPr kumimoji="0" lang="en-US" altLang="en-US" sz="2400" b="0" i="0" u="none" strike="noStrike" cap="none" normalizeH="0" baseline="0" dirty="0">
                <a:ln>
                  <a:noFill/>
                </a:ln>
                <a:solidFill>
                  <a:schemeClr val="tx1"/>
                </a:solidFill>
                <a:effectLst/>
                <a:latin typeface="Consolas" panose="020B0609020204030204" pitchFamily="49" charset="0"/>
              </a:rPr>
              <a:t> b, </a:t>
            </a:r>
            <a:r>
              <a:rPr kumimoji="0" lang="en-US" altLang="en-US" sz="2400" b="0" i="0" u="none" strike="noStrike" cap="none" normalizeH="0" baseline="0" dirty="0" err="1">
                <a:ln>
                  <a:noFill/>
                </a:ln>
                <a:solidFill>
                  <a:schemeClr val="tx1"/>
                </a:solidFill>
                <a:effectLst/>
                <a:latin typeface="Consolas" panose="020B0609020204030204" pitchFamily="49" charset="0"/>
              </a:rPr>
              <a:t>int</a:t>
            </a:r>
            <a:r>
              <a:rPr kumimoji="0" lang="en-US" altLang="en-US" sz="2400" b="0" i="0" u="none" strike="noStrike" cap="none" normalizeH="0" baseline="0" dirty="0">
                <a:ln>
                  <a:noFill/>
                </a:ln>
                <a:solidFill>
                  <a:schemeClr val="tx1"/>
                </a:solidFill>
                <a:effectLst/>
                <a:latin typeface="Consolas" panose="020B0609020204030204" pitchFamily="49" charset="0"/>
              </a:rPr>
              <a:t> c)</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onsolas" panose="020B0609020204030204" pitchFamily="49" charset="0"/>
              </a:rPr>
              <a:t>return </a:t>
            </a:r>
            <a:r>
              <a:rPr kumimoji="0" lang="en-US" altLang="en-US" sz="2400" b="0" i="0" u="none" strike="noStrike" cap="none" normalizeH="0" baseline="0" dirty="0" err="1">
                <a:ln>
                  <a:noFill/>
                </a:ln>
                <a:solidFill>
                  <a:schemeClr val="tx1"/>
                </a:solidFill>
                <a:effectLst/>
                <a:latin typeface="Consolas" panose="020B0609020204030204" pitchFamily="49" charset="0"/>
              </a:rPr>
              <a:t>a+b+c</a:t>
            </a:r>
            <a:r>
              <a:rPr kumimoji="0" lang="en-US" altLang="en-US" sz="24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onsolas" panose="020B0609020204030204" pitchFamily="49" charset="0"/>
              </a:rPr>
              <a:t> public static void main(String </a:t>
            </a:r>
            <a:r>
              <a:rPr kumimoji="0" lang="en-US" altLang="en-US" sz="2400" b="0" i="0" u="none" strike="noStrike" cap="none" normalizeH="0" baseline="0" dirty="0" err="1">
                <a:ln>
                  <a:noFill/>
                </a:ln>
                <a:solidFill>
                  <a:schemeClr val="tx1"/>
                </a:solidFill>
                <a:effectLst/>
                <a:latin typeface="Consolas" panose="020B0609020204030204" pitchFamily="49" charset="0"/>
              </a:rPr>
              <a:t>args</a:t>
            </a:r>
            <a:r>
              <a:rPr kumimoji="0" lang="en-US" altLang="en-US" sz="24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onsolas" panose="020B0609020204030204" pitchFamily="49" charset="0"/>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err="1">
                <a:ln>
                  <a:noFill/>
                </a:ln>
                <a:solidFill>
                  <a:schemeClr val="tx1"/>
                </a:solidFill>
                <a:effectLst/>
                <a:latin typeface="Consolas" panose="020B0609020204030204" pitchFamily="49" charset="0"/>
              </a:rPr>
              <a:t>System.out.println</a:t>
            </a:r>
            <a:r>
              <a:rPr kumimoji="0" lang="en-US" altLang="en-US" sz="2400" b="0" i="0" u="none" strike="noStrike" cap="none" normalizeH="0" baseline="0" dirty="0">
                <a:ln>
                  <a:noFill/>
                </a:ln>
                <a:solidFill>
                  <a:schemeClr val="tx1"/>
                </a:solidFill>
                <a:effectLst/>
                <a:latin typeface="Consolas" panose="020B0609020204030204" pitchFamily="49" charset="0"/>
              </a:rPr>
              <a:t>(add(4, 6)); </a:t>
            </a:r>
            <a:r>
              <a:rPr kumimoji="0" lang="en-US" altLang="en-US" sz="2400" b="0" i="0" u="none" strike="noStrike" cap="none" normalizeH="0" baseline="0" dirty="0" err="1">
                <a:ln>
                  <a:noFill/>
                </a:ln>
                <a:solidFill>
                  <a:schemeClr val="tx1"/>
                </a:solidFill>
                <a:effectLst/>
                <a:latin typeface="Consolas" panose="020B0609020204030204" pitchFamily="49" charset="0"/>
              </a:rPr>
              <a:t>System.out.println</a:t>
            </a:r>
            <a:r>
              <a:rPr kumimoji="0" lang="en-US" altLang="en-US" sz="2400" b="0" i="0" u="none" strike="noStrike" cap="none" normalizeH="0" baseline="0" dirty="0">
                <a:ln>
                  <a:noFill/>
                </a:ln>
                <a:solidFill>
                  <a:schemeClr val="tx1"/>
                </a:solidFill>
                <a:effectLst/>
                <a:latin typeface="Consolas" panose="020B0609020204030204" pitchFamily="49" charset="0"/>
              </a:rPr>
              <a:t>(add(4, 6, 7));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onsolas" panose="020B0609020204030204" pitchFamily="49" charset="0"/>
              </a:rPr>
              <a:t>} </a:t>
            </a:r>
            <a:endParaRPr kumimoji="0" lang="en-US"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2401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188640"/>
            <a:ext cx="8352928" cy="6336704"/>
          </a:xfrm>
        </p:spPr>
        <p:txBody>
          <a:bodyPr/>
          <a:lstStyle/>
          <a:p>
            <a:pPr algn="just"/>
            <a:endParaRPr lang="en-US" dirty="0"/>
          </a:p>
          <a:p>
            <a:pPr algn="just"/>
            <a:r>
              <a:rPr lang="en-US" dirty="0"/>
              <a:t>Method Overriding is a </a:t>
            </a:r>
            <a:r>
              <a:rPr lang="en-US" b="1" dirty="0"/>
              <a:t>Run time polymorphism</a:t>
            </a:r>
            <a:r>
              <a:rPr lang="en-US" dirty="0"/>
              <a:t>. In method overriding, derived class provides the specific implementation of the method that is already provided by the base class or parent class. In method overriding, return type must </a:t>
            </a:r>
            <a:r>
              <a:rPr lang="en-US"/>
              <a:t>be same.</a:t>
            </a:r>
            <a:endParaRPr lang="en-US" dirty="0"/>
          </a:p>
        </p:txBody>
      </p:sp>
    </p:spTree>
    <p:extLst>
      <p:ext uri="{BB962C8B-B14F-4D97-AF65-F5344CB8AC3E}">
        <p14:creationId xmlns:p14="http://schemas.microsoft.com/office/powerpoint/2010/main" val="5432218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sz="quarter" idx="13"/>
          </p:nvPr>
        </p:nvSpPr>
        <p:spPr bwMode="auto">
          <a:xfrm>
            <a:off x="971600" y="18581"/>
            <a:ext cx="6120680" cy="6737714"/>
          </a:xfrm>
          <a:prstGeom prst="rect">
            <a:avLst/>
          </a:prstGeom>
          <a:solidFill>
            <a:srgbClr val="E0E0E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8887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nsolas" panose="020B0609020204030204" pitchFamily="49" charset="0"/>
              </a:rPr>
              <a:t>class Animal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nsolas" panose="020B0609020204030204" pitchFamily="49" charset="0"/>
              </a:rPr>
              <a:t>void eat()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chemeClr val="tx1"/>
                </a:solidFill>
                <a:effectLst/>
                <a:latin typeface="Consolas" panose="020B0609020204030204" pitchFamily="49" charset="0"/>
              </a:rPr>
              <a:t>System.out.println</a:t>
            </a:r>
            <a:r>
              <a:rPr kumimoji="0" lang="en-US" altLang="en-US" sz="1800" b="0" i="0" u="none" strike="noStrike" cap="none" normalizeH="0" baseline="0" dirty="0">
                <a:ln>
                  <a:noFill/>
                </a:ln>
                <a:solidFill>
                  <a:schemeClr val="tx1"/>
                </a:solidFill>
                <a:effectLst/>
                <a:latin typeface="Consolas" panose="020B0609020204030204" pitchFamily="49" charset="0"/>
              </a:rPr>
              <a:t>("eating.");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nsolas" panose="020B0609020204030204" pitchFamily="49" charset="0"/>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nsolas" panose="020B0609020204030204" pitchFamily="49" charset="0"/>
              </a:rPr>
              <a:t>class Dog extends Animal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nsolas" panose="020B0609020204030204" pitchFamily="49" charset="0"/>
              </a:rPr>
              <a:t> void eat()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err="1">
                <a:ln>
                  <a:noFill/>
                </a:ln>
                <a:solidFill>
                  <a:schemeClr val="tx1"/>
                </a:solidFill>
                <a:effectLst/>
                <a:latin typeface="Consolas" panose="020B0609020204030204" pitchFamily="49" charset="0"/>
              </a:rPr>
              <a:t>System.out.println</a:t>
            </a:r>
            <a:r>
              <a:rPr kumimoji="0" lang="en-US" altLang="en-US" sz="1800" b="0" i="0" u="none" strike="noStrike" cap="none" normalizeH="0" baseline="0" dirty="0">
                <a:ln>
                  <a:noFill/>
                </a:ln>
                <a:solidFill>
                  <a:schemeClr val="tx1"/>
                </a:solidFill>
                <a:effectLst/>
                <a:latin typeface="Consolas" panose="020B0609020204030204" pitchFamily="49" charset="0"/>
              </a:rPr>
              <a:t>("Dog is eating.");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nsolas" panose="020B0609020204030204" pitchFamily="49" charset="0"/>
              </a:rPr>
              <a:t> class </a:t>
            </a:r>
            <a:r>
              <a:rPr kumimoji="0" lang="en-US" altLang="en-US" sz="1800" b="0" i="0" u="none" strike="noStrike" cap="none" normalizeH="0" baseline="0" dirty="0" err="1">
                <a:ln>
                  <a:noFill/>
                </a:ln>
                <a:solidFill>
                  <a:schemeClr val="tx1"/>
                </a:solidFill>
                <a:effectLst/>
                <a:latin typeface="Consolas" panose="020B0609020204030204" pitchFamily="49" charset="0"/>
              </a:rPr>
              <a:t>MethodOverridingEx</a:t>
            </a:r>
            <a:endParaRPr kumimoji="0" lang="en-US" altLang="en-US" sz="1800" b="0" i="0" u="none" strike="noStrike" cap="none" normalizeH="0" baseline="0" dirty="0">
              <a:ln>
                <a:noFill/>
              </a:ln>
              <a:solidFill>
                <a:schemeClr val="tx1"/>
              </a:solidFill>
              <a:effectLst/>
              <a:latin typeface="Consolas" panose="020B06090202040302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nsolas" panose="020B0609020204030204" pitchFamily="49" charset="0"/>
              </a:rPr>
              <a:t>public static void main(String </a:t>
            </a:r>
            <a:r>
              <a:rPr kumimoji="0" lang="en-US" altLang="en-US" sz="1800" b="0" i="0" u="none" strike="noStrike" cap="none" normalizeH="0" baseline="0" dirty="0" err="1">
                <a:ln>
                  <a:noFill/>
                </a:ln>
                <a:solidFill>
                  <a:schemeClr val="tx1"/>
                </a:solidFill>
                <a:effectLst/>
                <a:latin typeface="Consolas" panose="020B0609020204030204" pitchFamily="49" charset="0"/>
              </a:rPr>
              <a:t>args</a:t>
            </a:r>
            <a:r>
              <a:rPr kumimoji="0" lang="en-US" altLang="en-US" sz="1800" b="0" i="0" u="none" strike="noStrike" cap="none" normalizeH="0" baseline="0" dirty="0">
                <a:ln>
                  <a:noFill/>
                </a:ln>
                <a:solidFill>
                  <a:schemeClr val="tx1"/>
                </a:solidFill>
                <a:effectLst/>
                <a:latin typeface="Consolas" panose="020B0609020204030204" pitchFamily="49"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nsolas" panose="020B0609020204030204" pitchFamily="49" charset="0"/>
              </a:rPr>
              <a:t> {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nsolas" panose="020B0609020204030204" pitchFamily="49" charset="0"/>
              </a:rPr>
              <a:t>Dog d1=new Dog();</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nsolas" panose="020B0609020204030204" pitchFamily="49" charset="0"/>
              </a:rPr>
              <a:t> Animal a1=new Animal();</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nsolas" panose="020B0609020204030204" pitchFamily="49" charset="0"/>
              </a:rPr>
              <a:t> d1.eat();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nsolas" panose="020B0609020204030204" pitchFamily="49" charset="0"/>
              </a:rPr>
              <a:t>a1.eat();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nsolas" panose="020B06090202040302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onsolas" panose="020B0609020204030204" pitchFamily="49"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67254672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188640"/>
            <a:ext cx="8352928" cy="6192688"/>
          </a:xfrm>
        </p:spPr>
        <p:txBody>
          <a:bodyPr/>
          <a:lstStyle/>
          <a:p>
            <a:pPr algn="just" fontAlgn="base"/>
            <a:r>
              <a:rPr lang="en-US" dirty="0"/>
              <a:t>Here, we can see that a method eat() has overridden in the derived class name </a:t>
            </a:r>
            <a:r>
              <a:rPr lang="en-US" b="1" dirty="0"/>
              <a:t>Dog</a:t>
            </a:r>
            <a:r>
              <a:rPr lang="en-US" dirty="0"/>
              <a:t> that is already provided by the base class name </a:t>
            </a:r>
            <a:r>
              <a:rPr lang="en-US" b="1" dirty="0"/>
              <a:t>Animal</a:t>
            </a:r>
            <a:r>
              <a:rPr lang="en-US" dirty="0"/>
              <a:t>.</a:t>
            </a:r>
            <a:br>
              <a:rPr lang="en-US" dirty="0"/>
            </a:br>
            <a:r>
              <a:rPr lang="en-US" dirty="0"/>
              <a:t>When we create the instance of class Dog and call the eat() method, we see that only derived class eat() method run instead of base class method eat() and When we create the instance of class Animal and call the eat() method, we see that only base class eat() method run instead of derived class method eat().</a:t>
            </a:r>
          </a:p>
          <a:p>
            <a:pPr algn="just" fontAlgn="base"/>
            <a:r>
              <a:rPr lang="en-US" dirty="0"/>
              <a:t>So, its clear that in method overriding, method is bound to the instances on the run time which is decided by the </a:t>
            </a:r>
            <a:r>
              <a:rPr lang="en-US" b="1" dirty="0"/>
              <a:t>JVM</a:t>
            </a:r>
            <a:r>
              <a:rPr lang="en-US" dirty="0"/>
              <a:t>. That’s why it is called </a:t>
            </a:r>
            <a:r>
              <a:rPr lang="en-US" b="1" dirty="0"/>
              <a:t>Run time polymorphism</a:t>
            </a:r>
            <a:endParaRPr lang="en-US" dirty="0"/>
          </a:p>
          <a:p>
            <a:endParaRPr lang="en-US" dirty="0"/>
          </a:p>
        </p:txBody>
      </p:sp>
    </p:spTree>
    <p:extLst>
      <p:ext uri="{BB962C8B-B14F-4D97-AF65-F5344CB8AC3E}">
        <p14:creationId xmlns:p14="http://schemas.microsoft.com/office/powerpoint/2010/main" val="215569421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6C068C6-C335-4F00-B798-AEDDFF62B7C7}"/>
              </a:ext>
            </a:extLst>
          </p:cNvPr>
          <p:cNvSpPr>
            <a:spLocks noGrp="1"/>
          </p:cNvSpPr>
          <p:nvPr>
            <p:ph sz="quarter" idx="13"/>
          </p:nvPr>
        </p:nvSpPr>
        <p:spPr>
          <a:xfrm>
            <a:off x="107504" y="116632"/>
            <a:ext cx="8928992" cy="6480720"/>
          </a:xfrm>
        </p:spPr>
        <p:txBody>
          <a:bodyPr>
            <a:normAutofit fontScale="92500" lnSpcReduction="20000"/>
          </a:bodyPr>
          <a:lstStyle/>
          <a:p>
            <a:r>
              <a:rPr lang="en-US" sz="2400" dirty="0"/>
              <a:t>Manipulation of strings</a:t>
            </a:r>
            <a:br>
              <a:rPr lang="en-US" sz="2400" dirty="0"/>
            </a:br>
            <a:endParaRPr lang="en-US" sz="2400" dirty="0"/>
          </a:p>
          <a:p>
            <a:pPr marL="45720" indent="0">
              <a:buNone/>
            </a:pPr>
            <a:r>
              <a:rPr lang="en-US" sz="2400" b="0" dirty="0"/>
              <a:t>class </a:t>
            </a:r>
            <a:r>
              <a:rPr lang="en-US" sz="2400" b="0" dirty="0" err="1"/>
              <a:t>StringManipulation</a:t>
            </a:r>
            <a:br>
              <a:rPr lang="en-US" sz="2400" b="0" dirty="0"/>
            </a:br>
            <a:r>
              <a:rPr lang="en-US" sz="2400" b="0" dirty="0"/>
              <a:t>{</a:t>
            </a:r>
            <a:br>
              <a:rPr lang="en-US" sz="2400" b="0" dirty="0"/>
            </a:br>
            <a:r>
              <a:rPr lang="en-US" sz="2400" b="0" dirty="0"/>
              <a:t>	public static void main(String </a:t>
            </a:r>
            <a:r>
              <a:rPr lang="en-US" sz="2400" b="0" dirty="0" err="1"/>
              <a:t>args</a:t>
            </a:r>
            <a:r>
              <a:rPr lang="en-US" sz="2400" b="0" dirty="0"/>
              <a:t>[])</a:t>
            </a:r>
            <a:br>
              <a:rPr lang="en-US" sz="2400" b="0" dirty="0"/>
            </a:br>
            <a:r>
              <a:rPr lang="en-US" sz="2400" b="0" dirty="0"/>
              <a:t>{</a:t>
            </a:r>
            <a:br>
              <a:rPr lang="en-US" sz="2400" b="0" dirty="0"/>
            </a:br>
            <a:r>
              <a:rPr lang="en-US" sz="2400" b="0" dirty="0"/>
              <a:t>	</a:t>
            </a:r>
            <a:r>
              <a:rPr lang="en-US" sz="2400" b="0" dirty="0" err="1"/>
              <a:t>StingBuffer</a:t>
            </a:r>
            <a:r>
              <a:rPr lang="en-US" sz="2400" b="0" dirty="0"/>
              <a:t> str=new </a:t>
            </a:r>
            <a:r>
              <a:rPr lang="en-US" sz="2400" b="0" dirty="0" err="1"/>
              <a:t>StringBuffer</a:t>
            </a:r>
            <a:r>
              <a:rPr lang="en-US" sz="2400" b="0" dirty="0"/>
              <a:t>(“object language”);</a:t>
            </a:r>
            <a:br>
              <a:rPr lang="en-US" sz="2400" b="0" dirty="0"/>
            </a:br>
            <a:endParaRPr lang="en-US" sz="2400" b="0" dirty="0"/>
          </a:p>
          <a:p>
            <a:pPr marL="45720" indent="0">
              <a:buNone/>
            </a:pPr>
            <a:r>
              <a:rPr lang="en-US" sz="2400" b="0" dirty="0"/>
              <a:t>	</a:t>
            </a:r>
            <a:r>
              <a:rPr lang="en-US" sz="2400" b="0" dirty="0" err="1"/>
              <a:t>System.out.println</a:t>
            </a:r>
            <a:r>
              <a:rPr lang="en-US" sz="2400" b="0" dirty="0"/>
              <a:t>(“original string:” +str);</a:t>
            </a:r>
            <a:br>
              <a:rPr lang="en-US" sz="2400" b="0" dirty="0"/>
            </a:br>
            <a:endParaRPr lang="en-US" sz="2400" b="0" dirty="0"/>
          </a:p>
          <a:p>
            <a:pPr marL="45720" indent="0">
              <a:buNone/>
            </a:pPr>
            <a:r>
              <a:rPr lang="en-US" sz="2400" b="0" dirty="0"/>
              <a:t>	</a:t>
            </a:r>
            <a:r>
              <a:rPr lang="en-US" sz="2400" b="0" dirty="0" err="1"/>
              <a:t>System.ot.println</a:t>
            </a:r>
            <a:r>
              <a:rPr lang="en-US" sz="2400" b="0" dirty="0"/>
              <a:t>(“length of string :” + </a:t>
            </a:r>
            <a:r>
              <a:rPr lang="en-US" sz="2400" b="0" dirty="0" err="1"/>
              <a:t>str.length</a:t>
            </a:r>
            <a:r>
              <a:rPr lang="en-US" sz="2400" b="0" dirty="0"/>
              <a:t>());</a:t>
            </a:r>
            <a:br>
              <a:rPr lang="en-US" sz="2400" b="0" dirty="0"/>
            </a:br>
            <a:r>
              <a:rPr lang="en-US" sz="2400" b="0" dirty="0"/>
              <a:t>//accessing character in a string</a:t>
            </a:r>
            <a:br>
              <a:rPr lang="en-US" sz="2400" b="0" dirty="0"/>
            </a:br>
            <a:r>
              <a:rPr lang="en-US" sz="2400" b="0" dirty="0"/>
              <a:t>	</a:t>
            </a:r>
          </a:p>
          <a:p>
            <a:pPr marL="45720" indent="0">
              <a:buNone/>
            </a:pPr>
            <a:r>
              <a:rPr lang="en-US" sz="2400" b="0" dirty="0"/>
              <a:t>for(int </a:t>
            </a:r>
            <a:r>
              <a:rPr lang="en-US" sz="2400" b="0" dirty="0" err="1"/>
              <a:t>i</a:t>
            </a:r>
            <a:r>
              <a:rPr lang="en-US" sz="2400" b="0" dirty="0"/>
              <a:t>=0; </a:t>
            </a:r>
            <a:r>
              <a:rPr lang="en-US" sz="2400" b="0" dirty="0" err="1"/>
              <a:t>i</a:t>
            </a:r>
            <a:r>
              <a:rPr lang="en-US" sz="2400" b="0" dirty="0"/>
              <a:t>&lt;</a:t>
            </a:r>
            <a:r>
              <a:rPr lang="en-US" sz="2400" b="0" dirty="0" err="1"/>
              <a:t>str.length</a:t>
            </a:r>
            <a:r>
              <a:rPr lang="en-US" sz="2400" b="0" dirty="0"/>
              <a:t>(); </a:t>
            </a:r>
            <a:r>
              <a:rPr lang="en-US" sz="2400" b="0" dirty="0" err="1"/>
              <a:t>i</a:t>
            </a:r>
            <a:r>
              <a:rPr lang="en-US" sz="2400" b="0" dirty="0"/>
              <a:t>++)</a:t>
            </a:r>
            <a:br>
              <a:rPr lang="en-US" sz="2400" b="0" dirty="0"/>
            </a:br>
            <a:r>
              <a:rPr lang="en-US" sz="2400" b="0" dirty="0"/>
              <a:t>{ </a:t>
            </a:r>
            <a:br>
              <a:rPr lang="en-US" sz="2400" b="0" dirty="0"/>
            </a:br>
            <a:r>
              <a:rPr lang="en-US" sz="2400" b="0" dirty="0"/>
              <a:t>	int p=i+1;</a:t>
            </a:r>
            <a:br>
              <a:rPr lang="en-US" sz="2400" b="0" dirty="0"/>
            </a:br>
            <a:r>
              <a:rPr lang="en-US" sz="2400" b="0" dirty="0" err="1"/>
              <a:t>System.out.println</a:t>
            </a:r>
            <a:r>
              <a:rPr lang="en-US" sz="2400" b="0" dirty="0"/>
              <a:t>(“character at position” + p + “is” + </a:t>
            </a:r>
            <a:r>
              <a:rPr lang="en-US" sz="2400" b="0" dirty="0" err="1"/>
              <a:t>str.charAt</a:t>
            </a:r>
            <a:r>
              <a:rPr lang="en-US" sz="2400" b="0" dirty="0"/>
              <a:t>(</a:t>
            </a:r>
            <a:r>
              <a:rPr lang="en-US" sz="2400" b="0" dirty="0" err="1"/>
              <a:t>i</a:t>
            </a:r>
            <a:r>
              <a:rPr lang="en-US" sz="2400" b="0" dirty="0"/>
              <a:t>));</a:t>
            </a:r>
            <a:br>
              <a:rPr lang="en-US" sz="2400" b="0" dirty="0"/>
            </a:br>
            <a:endParaRPr lang="en-US" sz="2400" b="0" dirty="0"/>
          </a:p>
          <a:p>
            <a:pPr marL="45720" indent="0">
              <a:buNone/>
            </a:pPr>
            <a:r>
              <a:rPr lang="en-US" sz="2400" b="0" dirty="0"/>
              <a:t>}</a:t>
            </a:r>
            <a:br>
              <a:rPr lang="en-US" sz="2400" b="0" dirty="0"/>
            </a:br>
            <a:br>
              <a:rPr lang="en-US" sz="2400" b="0" dirty="0"/>
            </a:br>
            <a:endParaRPr lang="en-US" dirty="0"/>
          </a:p>
        </p:txBody>
      </p:sp>
    </p:spTree>
    <p:extLst>
      <p:ext uri="{BB962C8B-B14F-4D97-AF65-F5344CB8AC3E}">
        <p14:creationId xmlns:p14="http://schemas.microsoft.com/office/powerpoint/2010/main" val="38720118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CE51213-0652-472E-8F00-F81A4FA86D37}"/>
              </a:ext>
            </a:extLst>
          </p:cNvPr>
          <p:cNvSpPr>
            <a:spLocks noGrp="1"/>
          </p:cNvSpPr>
          <p:nvPr>
            <p:ph sz="quarter" idx="13"/>
          </p:nvPr>
        </p:nvSpPr>
        <p:spPr>
          <a:xfrm>
            <a:off x="323528" y="188640"/>
            <a:ext cx="8424936" cy="6264696"/>
          </a:xfrm>
        </p:spPr>
        <p:txBody>
          <a:bodyPr/>
          <a:lstStyle/>
          <a:p>
            <a:pPr marL="45720" indent="0">
              <a:buNone/>
            </a:pPr>
            <a:r>
              <a:rPr lang="en-US" sz="2000" b="0" dirty="0"/>
              <a:t>	String </a:t>
            </a:r>
            <a:r>
              <a:rPr lang="en-US" sz="2000" b="0" dirty="0" err="1"/>
              <a:t>astring</a:t>
            </a:r>
            <a:r>
              <a:rPr lang="en-US" sz="2000" b="0" dirty="0"/>
              <a:t>=new String(</a:t>
            </a:r>
            <a:r>
              <a:rPr lang="en-US" sz="2000" b="0" dirty="0" err="1"/>
              <a:t>str.toString</a:t>
            </a:r>
            <a:r>
              <a:rPr lang="en-US" sz="2000" b="0" dirty="0"/>
              <a:t>());</a:t>
            </a:r>
            <a:br>
              <a:rPr lang="en-US" sz="2000" b="0" dirty="0"/>
            </a:br>
            <a:r>
              <a:rPr lang="en-US" sz="2000" b="0" dirty="0"/>
              <a:t>	int pos=</a:t>
            </a:r>
            <a:r>
              <a:rPr lang="en-US" sz="2000" b="0" dirty="0" err="1"/>
              <a:t>astring.indexOf</a:t>
            </a:r>
            <a:r>
              <a:rPr lang="en-US" sz="2000" b="0" dirty="0"/>
              <a:t>(“ language”);</a:t>
            </a:r>
            <a:br>
              <a:rPr lang="en-US" sz="2000" b="0" dirty="0"/>
            </a:br>
            <a:r>
              <a:rPr lang="en-US" sz="2000" b="0" dirty="0"/>
              <a:t>	</a:t>
            </a:r>
            <a:r>
              <a:rPr lang="en-US" sz="2000" b="0" dirty="0" err="1"/>
              <a:t>str.insert</a:t>
            </a:r>
            <a:r>
              <a:rPr lang="en-US" sz="2000" b="0" dirty="0"/>
              <a:t>(7,”oriented”);</a:t>
            </a:r>
            <a:br>
              <a:rPr lang="en-US" sz="2000" b="0"/>
            </a:br>
            <a:endParaRPr lang="en-US" sz="2000" b="0"/>
          </a:p>
          <a:p>
            <a:pPr marL="45720" indent="0">
              <a:buNone/>
            </a:pPr>
            <a:r>
              <a:rPr lang="en-US" sz="2000" b="0"/>
              <a:t>System</a:t>
            </a:r>
            <a:r>
              <a:rPr lang="en-US" sz="2000" b="0" dirty="0" err="1"/>
              <a:t>.out.println</a:t>
            </a:r>
            <a:r>
              <a:rPr lang="en-US" sz="2000" b="0" dirty="0"/>
              <a:t>(“modified string” + str);</a:t>
            </a:r>
            <a:br>
              <a:rPr lang="en-US" sz="2000" b="0" dirty="0"/>
            </a:br>
            <a:r>
              <a:rPr lang="en-US" sz="2000" b="0" dirty="0"/>
              <a:t>	</a:t>
            </a:r>
            <a:r>
              <a:rPr lang="en-US" sz="2000" b="0" dirty="0" err="1"/>
              <a:t>str.setChatAt</a:t>
            </a:r>
            <a:r>
              <a:rPr lang="en-US" sz="2000" b="0" dirty="0"/>
              <a:t>(6,’-’);</a:t>
            </a:r>
            <a:br>
              <a:rPr lang="en-US" sz="2000" b="0" dirty="0"/>
            </a:br>
            <a:r>
              <a:rPr lang="en-US" sz="2000" b="0" dirty="0" err="1"/>
              <a:t>System.out.println</a:t>
            </a:r>
            <a:r>
              <a:rPr lang="en-US" sz="2000" b="0" dirty="0"/>
              <a:t>(“string now” + string);</a:t>
            </a:r>
            <a:br>
              <a:rPr lang="en-US" sz="2000" b="0" dirty="0"/>
            </a:br>
            <a:endParaRPr lang="en-US" dirty="0"/>
          </a:p>
          <a:p>
            <a:pPr marL="45720" indent="0">
              <a:buNone/>
            </a:pPr>
            <a:r>
              <a:rPr lang="en-US" dirty="0" err="1"/>
              <a:t>str.append</a:t>
            </a:r>
            <a:r>
              <a:rPr lang="en-US" dirty="0"/>
              <a:t>(“improve security”);</a:t>
            </a:r>
          </a:p>
          <a:p>
            <a:pPr marL="45720" indent="0">
              <a:buNone/>
            </a:pPr>
            <a:r>
              <a:rPr lang="en-US" dirty="0" err="1"/>
              <a:t>System.out.println</a:t>
            </a:r>
            <a:r>
              <a:rPr lang="en-US" dirty="0"/>
              <a:t>(“Appended string” + str);</a:t>
            </a:r>
          </a:p>
          <a:p>
            <a:pPr marL="45720" indent="0">
              <a:buNone/>
            </a:pPr>
            <a:endParaRPr lang="en-US" dirty="0"/>
          </a:p>
          <a:p>
            <a:pPr marL="45720" indent="0">
              <a:buNone/>
            </a:pPr>
            <a:r>
              <a:rPr lang="en-US" dirty="0"/>
              <a:t>}</a:t>
            </a:r>
          </a:p>
          <a:p>
            <a:pPr marL="45720" indent="0">
              <a:buNone/>
            </a:pPr>
            <a:r>
              <a:rPr lang="en-US" dirty="0"/>
              <a:t>}</a:t>
            </a:r>
          </a:p>
        </p:txBody>
      </p:sp>
    </p:spTree>
    <p:extLst>
      <p:ext uri="{BB962C8B-B14F-4D97-AF65-F5344CB8AC3E}">
        <p14:creationId xmlns:p14="http://schemas.microsoft.com/office/powerpoint/2010/main" val="4221504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JDK, JVM &amp; JRE</a:t>
            </a:r>
            <a:endParaRPr lang="en-IN" dirty="0"/>
          </a:p>
        </p:txBody>
      </p:sp>
      <p:sp>
        <p:nvSpPr>
          <p:cNvPr id="3" name="Content Placeholder 2"/>
          <p:cNvSpPr>
            <a:spLocks noGrp="1"/>
          </p:cNvSpPr>
          <p:nvPr>
            <p:ph sz="quarter" idx="13"/>
          </p:nvPr>
        </p:nvSpPr>
        <p:spPr/>
        <p:txBody>
          <a:bodyPr/>
          <a:lstStyle/>
          <a:p>
            <a:pPr marL="0" indent="0">
              <a:buNone/>
            </a:pPr>
            <a:endParaRPr lang="en-IN" dirty="0"/>
          </a:p>
          <a:p>
            <a:pPr marL="0" indent="0">
              <a:buNone/>
            </a:pPr>
            <a:endParaRPr lang="en-IN"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709738"/>
            <a:ext cx="6989390" cy="41675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91733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332656"/>
            <a:ext cx="8229600" cy="5793507"/>
          </a:xfrm>
        </p:spPr>
        <p:txBody>
          <a:bodyPr>
            <a:normAutofit/>
          </a:bodyPr>
          <a:lstStyle/>
          <a:p>
            <a:pPr fontAlgn="base"/>
            <a:r>
              <a:rPr lang="en-IN" b="1" dirty="0"/>
              <a:t>JAVA DEVELOPMENT KIT</a:t>
            </a:r>
            <a:endParaRPr lang="en-IN" dirty="0"/>
          </a:p>
          <a:p>
            <a:pPr marL="0" indent="0" algn="just" fontAlgn="base">
              <a:buNone/>
            </a:pPr>
            <a:r>
              <a:rPr lang="en-IN" dirty="0"/>
              <a:t>The Java Development Kit (JDK) is a software development environment used for developing Java applications and applets. It includes the Java Runtime Environment (JRE), an interpreter/loader (Java), a compiler (</a:t>
            </a:r>
            <a:r>
              <a:rPr lang="en-IN" dirty="0" err="1"/>
              <a:t>javac</a:t>
            </a:r>
            <a:r>
              <a:rPr lang="en-IN" dirty="0"/>
              <a:t>), an </a:t>
            </a:r>
            <a:r>
              <a:rPr lang="en-IN" dirty="0" err="1"/>
              <a:t>archiver</a:t>
            </a:r>
            <a:r>
              <a:rPr lang="en-IN" dirty="0"/>
              <a:t> (jar), a documentation generator (</a:t>
            </a:r>
            <a:r>
              <a:rPr lang="en-IN" dirty="0" err="1"/>
              <a:t>Javadoc</a:t>
            </a:r>
            <a:r>
              <a:rPr lang="en-IN" dirty="0"/>
              <a:t>) and other tools needed in Java development.</a:t>
            </a:r>
          </a:p>
          <a:p>
            <a:pPr fontAlgn="base"/>
            <a:r>
              <a:rPr lang="en-US" b="1" dirty="0"/>
              <a:t>JAVA RUNTIME ENVIRONMENT</a:t>
            </a:r>
            <a:endParaRPr lang="en-US" dirty="0"/>
          </a:p>
          <a:p>
            <a:pPr marL="0" indent="0" algn="just" fontAlgn="base">
              <a:buNone/>
            </a:pPr>
            <a:r>
              <a:rPr lang="en-US" b="1" dirty="0"/>
              <a:t>JRE</a:t>
            </a:r>
            <a:r>
              <a:rPr lang="en-US" dirty="0"/>
              <a:t> stands for </a:t>
            </a:r>
            <a:r>
              <a:rPr lang="en-US" b="1" dirty="0"/>
              <a:t>“Java Runtime Environment”</a:t>
            </a:r>
            <a:r>
              <a:rPr lang="en-US" dirty="0"/>
              <a:t> and may also be written as </a:t>
            </a:r>
            <a:r>
              <a:rPr lang="en-US" b="1" dirty="0"/>
              <a:t>“Java RTE.”</a:t>
            </a:r>
            <a:r>
              <a:rPr lang="en-US" dirty="0"/>
              <a:t> The Java Runtime Environment provides the minimum requirements for executing a Java application; it consists of the </a:t>
            </a:r>
            <a:r>
              <a:rPr lang="en-US" i="1" dirty="0"/>
              <a:t>Java Virtual Machine (JVM), core classes</a:t>
            </a:r>
            <a:r>
              <a:rPr lang="en-US" dirty="0"/>
              <a:t>, and </a:t>
            </a:r>
            <a:r>
              <a:rPr lang="en-US" i="1" dirty="0"/>
              <a:t>supporting files</a:t>
            </a:r>
            <a:r>
              <a:rPr lang="en-US" dirty="0"/>
              <a:t>.</a:t>
            </a:r>
          </a:p>
          <a:p>
            <a:endParaRPr lang="en-IN" dirty="0"/>
          </a:p>
        </p:txBody>
      </p:sp>
    </p:spTree>
    <p:extLst>
      <p:ext uri="{BB962C8B-B14F-4D97-AF65-F5344CB8AC3E}">
        <p14:creationId xmlns:p14="http://schemas.microsoft.com/office/powerpoint/2010/main" val="3681652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260648"/>
            <a:ext cx="8229600" cy="5865515"/>
          </a:xfrm>
        </p:spPr>
        <p:txBody>
          <a:bodyPr/>
          <a:lstStyle/>
          <a:p>
            <a:r>
              <a:rPr lang="en-US" b="1" dirty="0"/>
              <a:t>JVM</a:t>
            </a:r>
            <a:r>
              <a:rPr lang="en-US" dirty="0"/>
              <a:t> – </a:t>
            </a:r>
          </a:p>
          <a:p>
            <a:pPr marL="0" indent="0" algn="just">
              <a:buNone/>
            </a:pPr>
            <a:r>
              <a:rPr lang="en-US" b="1" dirty="0"/>
              <a:t>Java Virtual machine</a:t>
            </a:r>
            <a:r>
              <a:rPr lang="en-US" dirty="0"/>
              <a:t>(JVM) is a very important part of both JDK and JRE because it is contained or inbuilt in both. Whatever Java program you run using JRE or JDK goes into JVM and JVM is responsible for </a:t>
            </a:r>
            <a:r>
              <a:rPr lang="en-US" b="1" dirty="0"/>
              <a:t>executing the java program line by line</a:t>
            </a:r>
            <a:r>
              <a:rPr lang="en-US" dirty="0"/>
              <a:t> hence it is also known as interpreter.</a:t>
            </a:r>
          </a:p>
          <a:p>
            <a:pPr marL="0" indent="0" algn="just">
              <a:buNone/>
            </a:pPr>
            <a:endParaRPr lang="en-US" dirty="0"/>
          </a:p>
          <a:p>
            <a:pPr marL="0" indent="0">
              <a:buNone/>
            </a:pPr>
            <a:r>
              <a:rPr lang="en-US" b="1" dirty="0"/>
              <a:t>How JVM Work?</a:t>
            </a:r>
            <a:endParaRPr lang="en-IN" b="1" dirty="0"/>
          </a:p>
        </p:txBody>
      </p:sp>
    </p:spTree>
    <p:extLst>
      <p:ext uri="{BB962C8B-B14F-4D97-AF65-F5344CB8AC3E}">
        <p14:creationId xmlns:p14="http://schemas.microsoft.com/office/powerpoint/2010/main" val="671611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827584" y="476672"/>
            <a:ext cx="6768752" cy="46292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882038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88640"/>
            <a:ext cx="8229600" cy="6264696"/>
          </a:xfrm>
        </p:spPr>
        <p:txBody>
          <a:bodyPr>
            <a:normAutofit fontScale="85000" lnSpcReduction="20000"/>
          </a:bodyPr>
          <a:lstStyle/>
          <a:p>
            <a:pPr marL="0" indent="0">
              <a:buNone/>
            </a:pPr>
            <a:r>
              <a:rPr lang="en-US" b="1" dirty="0"/>
              <a:t>The Java language was designed with the following properties</a:t>
            </a:r>
            <a:r>
              <a:rPr lang="en-US" dirty="0"/>
              <a:t>:</a:t>
            </a:r>
          </a:p>
          <a:p>
            <a:pPr algn="just"/>
            <a:r>
              <a:rPr lang="en-US" dirty="0"/>
              <a:t>Platform independent: Java programs use the Java virtual machine as abstraction and do not access the operating system directly. This makes Java programs highly portable. A Java program (which is standard-compliant and follows certain rules) can run unmodified on all supported platforms, e.g., Windows or Linux.</a:t>
            </a:r>
          </a:p>
          <a:p>
            <a:pPr algn="just"/>
            <a:r>
              <a:rPr lang="en-US" dirty="0"/>
              <a:t>Object-orientated programming language: Except the primitive data types, all elements in Java are objects.</a:t>
            </a:r>
          </a:p>
          <a:p>
            <a:pPr algn="just"/>
            <a:r>
              <a:rPr lang="en-US" dirty="0"/>
              <a:t>Strongly-typed programming language: Java is strongly-typed, e.g., the types of the used variables must be pre-defined and conversion to other objects is relatively strict, e.g., must be done in most cases by the programmer.</a:t>
            </a:r>
          </a:p>
          <a:p>
            <a:pPr algn="just"/>
            <a:r>
              <a:rPr lang="en-US" dirty="0"/>
              <a:t>Interpreted and compiled language: Java source code is transferred into the </a:t>
            </a:r>
            <a:r>
              <a:rPr lang="en-US" dirty="0" err="1"/>
              <a:t>bytecode</a:t>
            </a:r>
            <a:r>
              <a:rPr lang="en-US" dirty="0"/>
              <a:t> format which does not depend on the target platform. These </a:t>
            </a:r>
            <a:r>
              <a:rPr lang="en-US" dirty="0" err="1"/>
              <a:t>bytecode</a:t>
            </a:r>
            <a:r>
              <a:rPr lang="en-US" dirty="0"/>
              <a:t> instructions will be interpreted by the Java Virtual machine (JVM). The JVM contains a so called Hotspot-Compiler which translates performance critical </a:t>
            </a:r>
            <a:r>
              <a:rPr lang="en-US" dirty="0" err="1"/>
              <a:t>bytecode</a:t>
            </a:r>
            <a:r>
              <a:rPr lang="en-US" dirty="0"/>
              <a:t> instructions into native code instructions.</a:t>
            </a:r>
          </a:p>
          <a:p>
            <a:pPr algn="just"/>
            <a:r>
              <a:rPr lang="en-US" dirty="0"/>
              <a:t>Automatic memory management: Java manages the memory allocation and de-allocation for creating new objects. The program does not have direct access to the memory. The so-called garbage collector automatically deletes objects to which no active pointer exists.</a:t>
            </a:r>
          </a:p>
          <a:p>
            <a:r>
              <a:rPr lang="en-US" dirty="0"/>
              <a:t>High Performance: Minimum Hardware requirement</a:t>
            </a:r>
            <a:endParaRPr lang="en-IN" dirty="0"/>
          </a:p>
        </p:txBody>
      </p:sp>
    </p:spTree>
    <p:extLst>
      <p:ext uri="{BB962C8B-B14F-4D97-AF65-F5344CB8AC3E}">
        <p14:creationId xmlns:p14="http://schemas.microsoft.com/office/powerpoint/2010/main" val="3681790304"/>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514</TotalTime>
  <Words>4815</Words>
  <Application>Microsoft Office PowerPoint</Application>
  <PresentationFormat>On-screen Show (4:3)</PresentationFormat>
  <Paragraphs>398</Paragraphs>
  <Slides>48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Consolas</vt:lpstr>
      <vt:lpstr>Georgia</vt:lpstr>
      <vt:lpstr>Times New Roman</vt:lpstr>
      <vt:lpstr>Trebuchet MS</vt:lpstr>
      <vt:lpstr>Slipstream</vt:lpstr>
      <vt:lpstr>PowerPoint Presentation</vt:lpstr>
      <vt:lpstr>PowerPoint Presentation</vt:lpstr>
      <vt:lpstr>PowerPoint Presentation</vt:lpstr>
      <vt:lpstr>Why Use Java? </vt:lpstr>
      <vt:lpstr>JDK, JVM &amp; JRE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ved parkash</cp:lastModifiedBy>
  <cp:revision>53</cp:revision>
  <dcterms:created xsi:type="dcterms:W3CDTF">2020-08-22T05:26:58Z</dcterms:created>
  <dcterms:modified xsi:type="dcterms:W3CDTF">2021-12-03T09:57:49Z</dcterms:modified>
</cp:coreProperties>
</file>